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10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760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6C79702-4082-4300-B170-DBABD8A12531}" type="datetimeFigureOut">
              <a:rPr lang="en-US" smtClean="0"/>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50171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879624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6758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49368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60688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068161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464555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116236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4821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85256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79702-4082-4300-B170-DBABD8A12531}" type="datetimeFigureOut">
              <a:rPr lang="en-US" smtClean="0"/>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11425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C79702-4082-4300-B170-DBABD8A12531}" type="datetimeFigureOut">
              <a:rPr lang="en-US" smtClean="0"/>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05502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C79702-4082-4300-B170-DBABD8A12531}" type="datetimeFigureOut">
              <a:rPr lang="en-US" smtClean="0"/>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69811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79702-4082-4300-B170-DBABD8A12531}" type="datetimeFigureOut">
              <a:rPr lang="en-US" smtClean="0"/>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356576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45277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10/12/2023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50524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6C79702-4082-4300-B170-DBABD8A12531}" type="datetimeFigureOut">
              <a:rPr lang="en-US" smtClean="0"/>
              <a:t>10/12/2023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BB9A96B-4DE8-4BEF-988E-7E74540539B3}" type="slidenum">
              <a:rPr lang="en-US" smtClean="0"/>
              <a:t>‹#›</a:t>
            </a:fld>
            <a:endParaRPr lang="en-US"/>
          </a:p>
        </p:txBody>
      </p:sp>
    </p:spTree>
    <p:extLst>
      <p:ext uri="{BB962C8B-B14F-4D97-AF65-F5344CB8AC3E}">
        <p14:creationId xmlns:p14="http://schemas.microsoft.com/office/powerpoint/2010/main" val="3597958639"/>
      </p:ext>
    </p:extLst>
  </p:cSld>
  <p:clrMap bg1="dk1" tx1="lt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46bRwRvW0PI?si=KIchjcJvDOZkfBMq" TargetMode="External"/><Relationship Id="rId2" Type="http://schemas.openxmlformats.org/officeDocument/2006/relationships/hyperlink" Target="https://youtu.be/WjLou_0YVMo?si=O_MsRoI5q4ooTXeC" TargetMode="External"/><Relationship Id="rId1" Type="http://schemas.openxmlformats.org/officeDocument/2006/relationships/slideLayout" Target="../slideLayouts/slideLayout1.xml"/><Relationship Id="rId4" Type="http://schemas.openxmlformats.org/officeDocument/2006/relationships/hyperlink" Target="https://youtu.be/KFPX0FLhscs?si=VSFVpvoKYssh3epv"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kaggle.com/datasets/nikhilmittal/flight-fare-prediction-mh"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F949-43FA-474B-675C-D3FE3A001A09}"/>
              </a:ext>
            </a:extLst>
          </p:cNvPr>
          <p:cNvSpPr>
            <a:spLocks noGrp="1"/>
          </p:cNvSpPr>
          <p:nvPr>
            <p:ph type="ctrTitle"/>
          </p:nvPr>
        </p:nvSpPr>
        <p:spPr>
          <a:xfrm>
            <a:off x="1033671" y="304801"/>
            <a:ext cx="10005390" cy="1524000"/>
          </a:xfrm>
        </p:spPr>
        <p:txBody>
          <a:bodyPr/>
          <a:lstStyle/>
          <a:p>
            <a:r>
              <a:rPr lang="en-IN" dirty="0"/>
              <a:t>AIRLINE TICKET FARE PREDICTION</a:t>
            </a:r>
            <a:endParaRPr lang="en-US" dirty="0"/>
          </a:p>
        </p:txBody>
      </p:sp>
      <p:sp>
        <p:nvSpPr>
          <p:cNvPr id="3" name="Subtitle 2">
            <a:extLst>
              <a:ext uri="{FF2B5EF4-FFF2-40B4-BE49-F238E27FC236}">
                <a16:creationId xmlns:a16="http://schemas.microsoft.com/office/drawing/2014/main" id="{A9BD6B30-090A-25D7-5E5E-D9A5BA18823D}"/>
              </a:ext>
            </a:extLst>
          </p:cNvPr>
          <p:cNvSpPr>
            <a:spLocks noGrp="1"/>
          </p:cNvSpPr>
          <p:nvPr>
            <p:ph type="subTitle" idx="1"/>
          </p:nvPr>
        </p:nvSpPr>
        <p:spPr>
          <a:xfrm>
            <a:off x="684212" y="3843867"/>
            <a:ext cx="5411788" cy="1947333"/>
          </a:xfrm>
        </p:spPr>
        <p:txBody>
          <a:bodyPr/>
          <a:lstStyle/>
          <a:p>
            <a:endParaRPr lang="en-US" dirty="0"/>
          </a:p>
        </p:txBody>
      </p:sp>
      <p:pic>
        <p:nvPicPr>
          <p:cNvPr id="5" name="Picture 4">
            <a:extLst>
              <a:ext uri="{FF2B5EF4-FFF2-40B4-BE49-F238E27FC236}">
                <a16:creationId xmlns:a16="http://schemas.microsoft.com/office/drawing/2014/main" id="{53041DCE-06B4-9D3F-9690-8EB3C9288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904" y="3014133"/>
            <a:ext cx="5738191" cy="3227732"/>
          </a:xfrm>
          <a:prstGeom prst="rect">
            <a:avLst/>
          </a:prstGeom>
        </p:spPr>
      </p:pic>
    </p:spTree>
    <p:extLst>
      <p:ext uri="{BB962C8B-B14F-4D97-AF65-F5344CB8AC3E}">
        <p14:creationId xmlns:p14="http://schemas.microsoft.com/office/powerpoint/2010/main" val="20345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BFBA-BB1C-BE53-A81C-7C6E2E2C3708}"/>
              </a:ext>
            </a:extLst>
          </p:cNvPr>
          <p:cNvSpPr>
            <a:spLocks noGrp="1"/>
          </p:cNvSpPr>
          <p:nvPr>
            <p:ph type="ctrTitle"/>
          </p:nvPr>
        </p:nvSpPr>
        <p:spPr>
          <a:xfrm>
            <a:off x="684212" y="132522"/>
            <a:ext cx="8001000" cy="1073426"/>
          </a:xfrm>
        </p:spPr>
        <p:txBody>
          <a:bodyPr>
            <a:noAutofit/>
          </a:bodyPr>
          <a:lstStyle/>
          <a:p>
            <a:r>
              <a:rPr lang="en-IN" dirty="0"/>
              <a:t>MODELS TO BE USED</a:t>
            </a:r>
            <a:endParaRPr lang="en-US" dirty="0"/>
          </a:p>
        </p:txBody>
      </p:sp>
      <p:sp>
        <p:nvSpPr>
          <p:cNvPr id="3" name="Subtitle 2">
            <a:extLst>
              <a:ext uri="{FF2B5EF4-FFF2-40B4-BE49-F238E27FC236}">
                <a16:creationId xmlns:a16="http://schemas.microsoft.com/office/drawing/2014/main" id="{728D73ED-4A36-71FA-378B-09C95B2AF370}"/>
              </a:ext>
            </a:extLst>
          </p:cNvPr>
          <p:cNvSpPr>
            <a:spLocks noGrp="1"/>
          </p:cNvSpPr>
          <p:nvPr>
            <p:ph type="subTitle" idx="1"/>
          </p:nvPr>
        </p:nvSpPr>
        <p:spPr>
          <a:xfrm>
            <a:off x="684211" y="1497495"/>
            <a:ext cx="10792171" cy="4651513"/>
          </a:xfrm>
        </p:spPr>
        <p:txBody>
          <a:bodyPr>
            <a:normAutofit lnSpcReduction="10000"/>
          </a:bodyPr>
          <a:lstStyle/>
          <a:p>
            <a:pPr marL="342900" indent="-342900">
              <a:buFont typeface="Wingdings" panose="05000000000000000000" pitchFamily="2" charset="2"/>
              <a:buChar char="ü"/>
            </a:pPr>
            <a:r>
              <a:rPr lang="en-IN" dirty="0"/>
              <a:t>Data Engineering pipeline is applied through out the process to ensure perfect execution.</a:t>
            </a:r>
          </a:p>
          <a:p>
            <a:pPr marL="342900" indent="-342900">
              <a:buFont typeface="Wingdings" panose="05000000000000000000" pitchFamily="2" charset="2"/>
              <a:buChar char="ü"/>
            </a:pPr>
            <a:r>
              <a:rPr lang="en-IN" dirty="0"/>
              <a:t>5 V’s of Data is checked to ensure right set of data is collected for the problem statement.</a:t>
            </a:r>
          </a:p>
          <a:p>
            <a:pPr marL="342900" indent="-342900">
              <a:buFont typeface="Wingdings" panose="05000000000000000000" pitchFamily="2" charset="2"/>
              <a:buChar char="ü"/>
            </a:pPr>
            <a:r>
              <a:rPr lang="en-IN" dirty="0"/>
              <a:t>Data Preprocessing is carried out to ensure no noise or bias or outliers are present in the data.</a:t>
            </a:r>
          </a:p>
          <a:p>
            <a:pPr marL="342900" indent="-342900">
              <a:buFont typeface="Wingdings" panose="05000000000000000000" pitchFamily="2" charset="2"/>
              <a:buChar char="ü"/>
            </a:pPr>
            <a:r>
              <a:rPr lang="en-IN" dirty="0"/>
              <a:t>Feature extraction is performed to transform categorical variables and non numeric values so that the Machine Learning model can understand.</a:t>
            </a:r>
          </a:p>
          <a:p>
            <a:pPr marL="342900" indent="-342900">
              <a:buFont typeface="Wingdings" panose="05000000000000000000" pitchFamily="2" charset="2"/>
              <a:buChar char="ü"/>
            </a:pPr>
            <a:r>
              <a:rPr lang="en-IN" dirty="0"/>
              <a:t>Linear Regression and Random Forest Regressor models are build using the dataset.</a:t>
            </a:r>
          </a:p>
          <a:p>
            <a:pPr marL="342900" indent="-342900">
              <a:buFont typeface="Wingdings" panose="05000000000000000000" pitchFamily="2" charset="2"/>
              <a:buChar char="ü"/>
            </a:pPr>
            <a:r>
              <a:rPr lang="en-IN" dirty="0"/>
              <a:t>Models are evaluated by calculating errors and accuracy.</a:t>
            </a:r>
          </a:p>
          <a:p>
            <a:pPr marL="342900" indent="-342900">
              <a:buFont typeface="Wingdings" panose="05000000000000000000" pitchFamily="2" charset="2"/>
              <a:buChar char="ü"/>
            </a:pPr>
            <a:r>
              <a:rPr lang="en-IN" dirty="0"/>
              <a:t>Models are deployed successfully.</a:t>
            </a:r>
          </a:p>
          <a:p>
            <a:endParaRPr lang="en-IN" dirty="0"/>
          </a:p>
          <a:p>
            <a:endParaRPr lang="en-IN" dirty="0"/>
          </a:p>
        </p:txBody>
      </p:sp>
    </p:spTree>
    <p:extLst>
      <p:ext uri="{BB962C8B-B14F-4D97-AF65-F5344CB8AC3E}">
        <p14:creationId xmlns:p14="http://schemas.microsoft.com/office/powerpoint/2010/main" val="178262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3AA8-0835-7B8C-098B-61A093625794}"/>
              </a:ext>
            </a:extLst>
          </p:cNvPr>
          <p:cNvSpPr>
            <a:spLocks noGrp="1"/>
          </p:cNvSpPr>
          <p:nvPr>
            <p:ph type="ctrTitle"/>
          </p:nvPr>
        </p:nvSpPr>
        <p:spPr>
          <a:xfrm>
            <a:off x="684212" y="198783"/>
            <a:ext cx="8001000" cy="1351721"/>
          </a:xfrm>
        </p:spPr>
        <p:txBody>
          <a:bodyPr/>
          <a:lstStyle/>
          <a:p>
            <a:r>
              <a:rPr lang="en-IN" dirty="0"/>
              <a:t>references</a:t>
            </a:r>
            <a:endParaRPr lang="en-US" dirty="0"/>
          </a:p>
        </p:txBody>
      </p:sp>
      <p:sp>
        <p:nvSpPr>
          <p:cNvPr id="3" name="Subtitle 2">
            <a:extLst>
              <a:ext uri="{FF2B5EF4-FFF2-40B4-BE49-F238E27FC236}">
                <a16:creationId xmlns:a16="http://schemas.microsoft.com/office/drawing/2014/main" id="{FE5C5F92-CC0B-F10A-6266-43C48B0F63DD}"/>
              </a:ext>
            </a:extLst>
          </p:cNvPr>
          <p:cNvSpPr>
            <a:spLocks noGrp="1"/>
          </p:cNvSpPr>
          <p:nvPr>
            <p:ph type="subTitle" idx="1"/>
          </p:nvPr>
        </p:nvSpPr>
        <p:spPr>
          <a:xfrm>
            <a:off x="684212" y="2107095"/>
            <a:ext cx="10447614" cy="3684105"/>
          </a:xfrm>
        </p:spPr>
        <p:txBody>
          <a:bodyPr/>
          <a:lstStyle/>
          <a:p>
            <a:pPr marL="342900" indent="-342900">
              <a:buFont typeface="Arial" panose="020B0604020202020204" pitchFamily="34" charset="0"/>
              <a:buChar char="•"/>
            </a:pPr>
            <a:r>
              <a:rPr lang="en-US" dirty="0">
                <a:hlinkClick r:id="rId2"/>
              </a:rPr>
              <a:t>https://youtu.be/WjLou_0YVMo?si=O_MsRoI5q4ooTXeC</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hlinkClick r:id="rId3"/>
              </a:rPr>
              <a:t>https://youtu.be/46bRwRvW0PI?si=KIchjcJvDOZkfBMq</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hlinkClick r:id="rId4"/>
              </a:rPr>
              <a:t>https://youtu.be/KFPX0FLhscs?si=VSFVpvoKYssh3epv</a:t>
            </a:r>
            <a:endParaRPr lang="en-US" dirty="0"/>
          </a:p>
          <a:p>
            <a:endParaRPr lang="en-US" dirty="0"/>
          </a:p>
        </p:txBody>
      </p:sp>
    </p:spTree>
    <p:extLst>
      <p:ext uri="{BB962C8B-B14F-4D97-AF65-F5344CB8AC3E}">
        <p14:creationId xmlns:p14="http://schemas.microsoft.com/office/powerpoint/2010/main" val="230283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ADCA-A553-6386-F45A-A379A882CC6D}"/>
              </a:ext>
            </a:extLst>
          </p:cNvPr>
          <p:cNvSpPr>
            <a:spLocks noGrp="1"/>
          </p:cNvSpPr>
          <p:nvPr>
            <p:ph type="ctrTitle"/>
          </p:nvPr>
        </p:nvSpPr>
        <p:spPr>
          <a:xfrm>
            <a:off x="684211" y="685799"/>
            <a:ext cx="10447615" cy="3158068"/>
          </a:xfrm>
        </p:spPr>
        <p:txBody>
          <a:bodyPr/>
          <a:lstStyle/>
          <a:p>
            <a:endParaRPr lang="en-US" dirty="0"/>
          </a:p>
        </p:txBody>
      </p:sp>
      <p:sp>
        <p:nvSpPr>
          <p:cNvPr id="3" name="Subtitle 2">
            <a:extLst>
              <a:ext uri="{FF2B5EF4-FFF2-40B4-BE49-F238E27FC236}">
                <a16:creationId xmlns:a16="http://schemas.microsoft.com/office/drawing/2014/main" id="{05132C7D-CFA6-22F3-23EB-5FC12FBCFC3D}"/>
              </a:ext>
            </a:extLst>
          </p:cNvPr>
          <p:cNvSpPr>
            <a:spLocks noGrp="1"/>
          </p:cNvSpPr>
          <p:nvPr>
            <p:ph type="subTitle" idx="1"/>
          </p:nvPr>
        </p:nvSpPr>
        <p:spPr>
          <a:xfrm>
            <a:off x="684212" y="3843867"/>
            <a:ext cx="10447614" cy="1947333"/>
          </a:xfrm>
        </p:spPr>
        <p:txBody>
          <a:bodyPr>
            <a:normAutofit/>
          </a:bodyPr>
          <a:lstStyle/>
          <a:p>
            <a:pPr algn="ctr"/>
            <a:endParaRPr lang="en-US" sz="4800" dirty="0"/>
          </a:p>
          <a:p>
            <a:pPr algn="ctr"/>
            <a:r>
              <a:rPr lang="en-US" sz="4800" dirty="0"/>
              <a:t>Thank You and Have a Safe Flight!</a:t>
            </a:r>
          </a:p>
        </p:txBody>
      </p:sp>
      <p:pic>
        <p:nvPicPr>
          <p:cNvPr id="7" name="Picture 6">
            <a:extLst>
              <a:ext uri="{FF2B5EF4-FFF2-40B4-BE49-F238E27FC236}">
                <a16:creationId xmlns:a16="http://schemas.microsoft.com/office/drawing/2014/main" id="{CA6DA070-ABE0-5BFB-A7D8-85EE62A23C92}"/>
              </a:ext>
            </a:extLst>
          </p:cNvPr>
          <p:cNvPicPr>
            <a:picLocks noChangeAspect="1"/>
          </p:cNvPicPr>
          <p:nvPr/>
        </p:nvPicPr>
        <p:blipFill rotWithShape="1">
          <a:blip r:embed="rId2"/>
          <a:srcRect l="27609" t="32842" r="30108" b="19212"/>
          <a:stretch/>
        </p:blipFill>
        <p:spPr>
          <a:xfrm>
            <a:off x="3518452" y="621563"/>
            <a:ext cx="5155096" cy="3286539"/>
          </a:xfrm>
          <a:prstGeom prst="rect">
            <a:avLst/>
          </a:prstGeom>
        </p:spPr>
      </p:pic>
    </p:spTree>
    <p:extLst>
      <p:ext uri="{BB962C8B-B14F-4D97-AF65-F5344CB8AC3E}">
        <p14:creationId xmlns:p14="http://schemas.microsoft.com/office/powerpoint/2010/main" val="177070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BFC9-3DD4-0D84-4B75-476A77C938AE}"/>
              </a:ext>
            </a:extLst>
          </p:cNvPr>
          <p:cNvSpPr>
            <a:spLocks noGrp="1"/>
          </p:cNvSpPr>
          <p:nvPr>
            <p:ph type="title"/>
          </p:nvPr>
        </p:nvSpPr>
        <p:spPr>
          <a:xfrm>
            <a:off x="684212" y="194994"/>
            <a:ext cx="10058400" cy="1229616"/>
          </a:xfrm>
        </p:spPr>
        <p:txBody>
          <a:bodyPr>
            <a:normAutofit/>
          </a:bodyPr>
          <a:lstStyle/>
          <a:p>
            <a:r>
              <a:rPr lang="en-IN" sz="4800" dirty="0"/>
              <a:t>TEAM 8</a:t>
            </a:r>
            <a:endParaRPr lang="en-US" sz="4800" dirty="0"/>
          </a:p>
        </p:txBody>
      </p:sp>
      <p:pic>
        <p:nvPicPr>
          <p:cNvPr id="6" name="Content Placeholder 5">
            <a:extLst>
              <a:ext uri="{FF2B5EF4-FFF2-40B4-BE49-F238E27FC236}">
                <a16:creationId xmlns:a16="http://schemas.microsoft.com/office/drawing/2014/main" id="{DBF7BB5F-9E22-E293-6873-2084B96B68F5}"/>
              </a:ext>
            </a:extLst>
          </p:cNvPr>
          <p:cNvPicPr>
            <a:picLocks noGrp="1" noChangeAspect="1"/>
          </p:cNvPicPr>
          <p:nvPr>
            <p:ph idx="1"/>
          </p:nvPr>
        </p:nvPicPr>
        <p:blipFill rotWithShape="1">
          <a:blip r:embed="rId2"/>
          <a:srcRect l="27628" r="43243" b="27926"/>
          <a:stretch/>
        </p:blipFill>
        <p:spPr>
          <a:xfrm>
            <a:off x="9273317" y="2147589"/>
            <a:ext cx="2239618" cy="2590802"/>
          </a:xfrm>
        </p:spPr>
      </p:pic>
      <p:sp>
        <p:nvSpPr>
          <p:cNvPr id="4" name="Text Placeholder 3">
            <a:extLst>
              <a:ext uri="{FF2B5EF4-FFF2-40B4-BE49-F238E27FC236}">
                <a16:creationId xmlns:a16="http://schemas.microsoft.com/office/drawing/2014/main" id="{FBA7C461-1763-73D0-0272-45B33C4BBB67}"/>
              </a:ext>
            </a:extLst>
          </p:cNvPr>
          <p:cNvSpPr>
            <a:spLocks noGrp="1"/>
          </p:cNvSpPr>
          <p:nvPr>
            <p:ph type="body" sz="half" idx="2"/>
          </p:nvPr>
        </p:nvSpPr>
        <p:spPr>
          <a:xfrm flipH="1">
            <a:off x="11754677" y="2209799"/>
            <a:ext cx="265044" cy="2091267"/>
          </a:xfrm>
        </p:spPr>
        <p:txBody>
          <a:bodyPr/>
          <a:lstStyle/>
          <a:p>
            <a:endParaRPr lang="en-US" dirty="0"/>
          </a:p>
        </p:txBody>
      </p:sp>
      <p:pic>
        <p:nvPicPr>
          <p:cNvPr id="8" name="Picture 7">
            <a:extLst>
              <a:ext uri="{FF2B5EF4-FFF2-40B4-BE49-F238E27FC236}">
                <a16:creationId xmlns:a16="http://schemas.microsoft.com/office/drawing/2014/main" id="{5588D4D9-2FCD-14AD-267B-4A0D0F417D69}"/>
              </a:ext>
            </a:extLst>
          </p:cNvPr>
          <p:cNvPicPr>
            <a:picLocks noChangeAspect="1"/>
          </p:cNvPicPr>
          <p:nvPr/>
        </p:nvPicPr>
        <p:blipFill rotWithShape="1">
          <a:blip r:embed="rId3"/>
          <a:srcRect l="31956" t="26075" r="37283" b="9980"/>
          <a:stretch/>
        </p:blipFill>
        <p:spPr>
          <a:xfrm>
            <a:off x="6400671" y="2133598"/>
            <a:ext cx="2216770" cy="2590802"/>
          </a:xfrm>
          <a:prstGeom prst="rect">
            <a:avLst/>
          </a:prstGeom>
        </p:spPr>
      </p:pic>
      <p:pic>
        <p:nvPicPr>
          <p:cNvPr id="10" name="Picture 9">
            <a:extLst>
              <a:ext uri="{FF2B5EF4-FFF2-40B4-BE49-F238E27FC236}">
                <a16:creationId xmlns:a16="http://schemas.microsoft.com/office/drawing/2014/main" id="{7E46A97A-BCA5-09D9-7D02-669533860C78}"/>
              </a:ext>
            </a:extLst>
          </p:cNvPr>
          <p:cNvPicPr>
            <a:picLocks noChangeAspect="1"/>
          </p:cNvPicPr>
          <p:nvPr/>
        </p:nvPicPr>
        <p:blipFill rotWithShape="1">
          <a:blip r:embed="rId4"/>
          <a:srcRect l="39892" t="50000" r="36412" b="2586"/>
          <a:stretch/>
        </p:blipFill>
        <p:spPr>
          <a:xfrm>
            <a:off x="679065" y="2133598"/>
            <a:ext cx="2302935" cy="2590802"/>
          </a:xfrm>
          <a:prstGeom prst="rect">
            <a:avLst/>
          </a:prstGeom>
        </p:spPr>
      </p:pic>
      <p:pic>
        <p:nvPicPr>
          <p:cNvPr id="12" name="Picture 11">
            <a:extLst>
              <a:ext uri="{FF2B5EF4-FFF2-40B4-BE49-F238E27FC236}">
                <a16:creationId xmlns:a16="http://schemas.microsoft.com/office/drawing/2014/main" id="{974F9F94-925F-7492-A5A8-23CC39D2ECDD}"/>
              </a:ext>
            </a:extLst>
          </p:cNvPr>
          <p:cNvPicPr>
            <a:picLocks noChangeAspect="1"/>
          </p:cNvPicPr>
          <p:nvPr/>
        </p:nvPicPr>
        <p:blipFill rotWithShape="1">
          <a:blip r:embed="rId5"/>
          <a:srcRect l="36087" t="-23" r="34457" b="20566"/>
          <a:stretch/>
        </p:blipFill>
        <p:spPr>
          <a:xfrm>
            <a:off x="3585648" y="2133598"/>
            <a:ext cx="2268998" cy="2590803"/>
          </a:xfrm>
          <a:prstGeom prst="rect">
            <a:avLst/>
          </a:prstGeom>
        </p:spPr>
      </p:pic>
      <p:graphicFrame>
        <p:nvGraphicFramePr>
          <p:cNvPr id="13" name="Table 12">
            <a:extLst>
              <a:ext uri="{FF2B5EF4-FFF2-40B4-BE49-F238E27FC236}">
                <a16:creationId xmlns:a16="http://schemas.microsoft.com/office/drawing/2014/main" id="{C5B91A12-8770-0732-A5DC-A0046A12DD80}"/>
              </a:ext>
            </a:extLst>
          </p:cNvPr>
          <p:cNvGraphicFramePr>
            <a:graphicFrameLocks noGrp="1"/>
          </p:cNvGraphicFramePr>
          <p:nvPr>
            <p:extLst>
              <p:ext uri="{D42A27DB-BD31-4B8C-83A1-F6EECF244321}">
                <p14:modId xmlns:p14="http://schemas.microsoft.com/office/powerpoint/2010/main" val="1969950533"/>
              </p:ext>
            </p:extLst>
          </p:nvPr>
        </p:nvGraphicFramePr>
        <p:xfrm>
          <a:off x="718150" y="5102087"/>
          <a:ext cx="2268998" cy="1229616"/>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5536858"/>
                    </a:ext>
                  </a:extLst>
                </a:gridCol>
              </a:tblGrid>
              <a:tr h="670262">
                <a:tc>
                  <a:txBody>
                    <a:bodyPr/>
                    <a:lstStyle/>
                    <a:p>
                      <a:pPr algn="ctr"/>
                      <a:r>
                        <a:rPr lang="en-IN" dirty="0"/>
                        <a:t>Sushma </a:t>
                      </a:r>
                      <a:r>
                        <a:rPr lang="en-IN" dirty="0" err="1"/>
                        <a:t>Sindhe</a:t>
                      </a:r>
                      <a:endParaRPr lang="en-US" dirty="0"/>
                    </a:p>
                  </a:txBody>
                  <a:tcPr/>
                </a:tc>
                <a:extLst>
                  <a:ext uri="{0D108BD9-81ED-4DB2-BD59-A6C34878D82A}">
                    <a16:rowId xmlns:a16="http://schemas.microsoft.com/office/drawing/2014/main" val="1819111933"/>
                  </a:ext>
                </a:extLst>
              </a:tr>
              <a:tr h="559354">
                <a:tc>
                  <a:txBody>
                    <a:bodyPr/>
                    <a:lstStyle/>
                    <a:p>
                      <a:pPr algn="ctr"/>
                      <a:r>
                        <a:rPr lang="en-IN" dirty="0"/>
                        <a:t>Team Lead</a:t>
                      </a:r>
                      <a:endParaRPr lang="en-US" dirty="0"/>
                    </a:p>
                  </a:txBody>
                  <a:tcPr/>
                </a:tc>
                <a:extLst>
                  <a:ext uri="{0D108BD9-81ED-4DB2-BD59-A6C34878D82A}">
                    <a16:rowId xmlns:a16="http://schemas.microsoft.com/office/drawing/2014/main" val="1581380742"/>
                  </a:ext>
                </a:extLst>
              </a:tr>
            </a:tbl>
          </a:graphicData>
        </a:graphic>
      </p:graphicFrame>
      <p:graphicFrame>
        <p:nvGraphicFramePr>
          <p:cNvPr id="14" name="Table 13">
            <a:extLst>
              <a:ext uri="{FF2B5EF4-FFF2-40B4-BE49-F238E27FC236}">
                <a16:creationId xmlns:a16="http://schemas.microsoft.com/office/drawing/2014/main" id="{4A8FEF0E-1ABF-7D67-ECD8-DFC5B2143987}"/>
              </a:ext>
            </a:extLst>
          </p:cNvPr>
          <p:cNvGraphicFramePr>
            <a:graphicFrameLocks noGrp="1"/>
          </p:cNvGraphicFramePr>
          <p:nvPr>
            <p:extLst>
              <p:ext uri="{D42A27DB-BD31-4B8C-83A1-F6EECF244321}">
                <p14:modId xmlns:p14="http://schemas.microsoft.com/office/powerpoint/2010/main" val="494963185"/>
              </p:ext>
            </p:extLst>
          </p:nvPr>
        </p:nvGraphicFramePr>
        <p:xfrm>
          <a:off x="3585648" y="5102087"/>
          <a:ext cx="2268998" cy="1229616"/>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624520725"/>
                    </a:ext>
                  </a:extLst>
                </a:gridCol>
              </a:tblGrid>
              <a:tr h="541825">
                <a:tc>
                  <a:txBody>
                    <a:bodyPr/>
                    <a:lstStyle/>
                    <a:p>
                      <a:pPr algn="ctr"/>
                      <a:r>
                        <a:rPr lang="en-IN" dirty="0"/>
                        <a:t>Harshitha </a:t>
                      </a:r>
                      <a:r>
                        <a:rPr lang="en-IN" dirty="0" err="1"/>
                        <a:t>Vejella</a:t>
                      </a:r>
                      <a:endParaRPr lang="en-US" dirty="0"/>
                    </a:p>
                  </a:txBody>
                  <a:tcPr/>
                </a:tc>
                <a:extLst>
                  <a:ext uri="{0D108BD9-81ED-4DB2-BD59-A6C34878D82A}">
                    <a16:rowId xmlns:a16="http://schemas.microsoft.com/office/drawing/2014/main" val="724768285"/>
                  </a:ext>
                </a:extLst>
              </a:tr>
              <a:tr h="687791">
                <a:tc>
                  <a:txBody>
                    <a:bodyPr/>
                    <a:lstStyle/>
                    <a:p>
                      <a:pPr algn="ctr"/>
                      <a:r>
                        <a:rPr lang="en-IN" dirty="0"/>
                        <a:t>Storytelling and Data Visualization</a:t>
                      </a:r>
                      <a:endParaRPr lang="en-US" dirty="0"/>
                    </a:p>
                  </a:txBody>
                  <a:tcPr/>
                </a:tc>
                <a:extLst>
                  <a:ext uri="{0D108BD9-81ED-4DB2-BD59-A6C34878D82A}">
                    <a16:rowId xmlns:a16="http://schemas.microsoft.com/office/drawing/2014/main" val="4087980864"/>
                  </a:ext>
                </a:extLst>
              </a:tr>
            </a:tbl>
          </a:graphicData>
        </a:graphic>
      </p:graphicFrame>
      <p:graphicFrame>
        <p:nvGraphicFramePr>
          <p:cNvPr id="15" name="Table 14">
            <a:extLst>
              <a:ext uri="{FF2B5EF4-FFF2-40B4-BE49-F238E27FC236}">
                <a16:creationId xmlns:a16="http://schemas.microsoft.com/office/drawing/2014/main" id="{DA666885-5210-2791-E9D5-93D58653204C}"/>
              </a:ext>
            </a:extLst>
          </p:cNvPr>
          <p:cNvGraphicFramePr>
            <a:graphicFrameLocks noGrp="1"/>
          </p:cNvGraphicFramePr>
          <p:nvPr>
            <p:extLst>
              <p:ext uri="{D42A27DB-BD31-4B8C-83A1-F6EECF244321}">
                <p14:modId xmlns:p14="http://schemas.microsoft.com/office/powerpoint/2010/main" val="934800758"/>
              </p:ext>
            </p:extLst>
          </p:nvPr>
        </p:nvGraphicFramePr>
        <p:xfrm>
          <a:off x="6453145" y="5102088"/>
          <a:ext cx="2219221" cy="1229616"/>
        </p:xfrm>
        <a:graphic>
          <a:graphicData uri="http://schemas.openxmlformats.org/drawingml/2006/table">
            <a:tbl>
              <a:tblPr firstRow="1" bandRow="1">
                <a:tableStyleId>{5C22544A-7EE6-4342-B048-85BDC9FD1C3A}</a:tableStyleId>
              </a:tblPr>
              <a:tblGrid>
                <a:gridCol w="2219221">
                  <a:extLst>
                    <a:ext uri="{9D8B030D-6E8A-4147-A177-3AD203B41FA5}">
                      <a16:colId xmlns:a16="http://schemas.microsoft.com/office/drawing/2014/main" val="2624520725"/>
                    </a:ext>
                  </a:extLst>
                </a:gridCol>
              </a:tblGrid>
              <a:tr h="683864">
                <a:tc>
                  <a:txBody>
                    <a:bodyPr/>
                    <a:lstStyle/>
                    <a:p>
                      <a:pPr algn="ctr"/>
                      <a:r>
                        <a:rPr lang="en-IN" dirty="0"/>
                        <a:t>Lakshmi Sai Kishore Savarapu</a:t>
                      </a:r>
                      <a:endParaRPr lang="en-US" dirty="0"/>
                    </a:p>
                  </a:txBody>
                  <a:tcPr/>
                </a:tc>
                <a:extLst>
                  <a:ext uri="{0D108BD9-81ED-4DB2-BD59-A6C34878D82A}">
                    <a16:rowId xmlns:a16="http://schemas.microsoft.com/office/drawing/2014/main" val="724768285"/>
                  </a:ext>
                </a:extLst>
              </a:tr>
              <a:tr h="545752">
                <a:tc>
                  <a:txBody>
                    <a:bodyPr/>
                    <a:lstStyle/>
                    <a:p>
                      <a:pPr algn="ctr"/>
                      <a:r>
                        <a:rPr lang="en-IN" dirty="0"/>
                        <a:t>Data Scientist</a:t>
                      </a:r>
                      <a:endParaRPr lang="en-US" dirty="0"/>
                    </a:p>
                  </a:txBody>
                  <a:tcPr/>
                </a:tc>
                <a:extLst>
                  <a:ext uri="{0D108BD9-81ED-4DB2-BD59-A6C34878D82A}">
                    <a16:rowId xmlns:a16="http://schemas.microsoft.com/office/drawing/2014/main" val="4087980864"/>
                  </a:ext>
                </a:extLst>
              </a:tr>
            </a:tbl>
          </a:graphicData>
        </a:graphic>
      </p:graphicFrame>
      <p:graphicFrame>
        <p:nvGraphicFramePr>
          <p:cNvPr id="16" name="Table 15">
            <a:extLst>
              <a:ext uri="{FF2B5EF4-FFF2-40B4-BE49-F238E27FC236}">
                <a16:creationId xmlns:a16="http://schemas.microsoft.com/office/drawing/2014/main" id="{802B750F-4F49-3BC3-97FF-907AA5E483C5}"/>
              </a:ext>
            </a:extLst>
          </p:cNvPr>
          <p:cNvGraphicFramePr>
            <a:graphicFrameLocks noGrp="1"/>
          </p:cNvGraphicFramePr>
          <p:nvPr>
            <p:extLst>
              <p:ext uri="{D42A27DB-BD31-4B8C-83A1-F6EECF244321}">
                <p14:modId xmlns:p14="http://schemas.microsoft.com/office/powerpoint/2010/main" val="244556927"/>
              </p:ext>
            </p:extLst>
          </p:nvPr>
        </p:nvGraphicFramePr>
        <p:xfrm>
          <a:off x="9238789" y="5102087"/>
          <a:ext cx="2268998" cy="1281528"/>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624520725"/>
                    </a:ext>
                  </a:extLst>
                </a:gridCol>
              </a:tblGrid>
              <a:tr h="641448">
                <a:tc>
                  <a:txBody>
                    <a:bodyPr/>
                    <a:lstStyle/>
                    <a:p>
                      <a:pPr algn="ctr"/>
                      <a:r>
                        <a:rPr lang="en-IN" dirty="0" err="1"/>
                        <a:t>Phanideepak</a:t>
                      </a:r>
                      <a:r>
                        <a:rPr lang="en-IN" dirty="0"/>
                        <a:t> </a:t>
                      </a:r>
                      <a:r>
                        <a:rPr lang="en-IN" dirty="0" err="1"/>
                        <a:t>Gaddam</a:t>
                      </a:r>
                      <a:endParaRPr lang="en-US" dirty="0"/>
                    </a:p>
                  </a:txBody>
                  <a:tcPr/>
                </a:tc>
                <a:extLst>
                  <a:ext uri="{0D108BD9-81ED-4DB2-BD59-A6C34878D82A}">
                    <a16:rowId xmlns:a16="http://schemas.microsoft.com/office/drawing/2014/main" val="724768285"/>
                  </a:ext>
                </a:extLst>
              </a:tr>
              <a:tr h="502872">
                <a:tc>
                  <a:txBody>
                    <a:bodyPr/>
                    <a:lstStyle/>
                    <a:p>
                      <a:pPr algn="ctr"/>
                      <a:r>
                        <a:rPr lang="en-IN" dirty="0"/>
                        <a:t>Data Collection and Preprocessing</a:t>
                      </a:r>
                      <a:endParaRPr lang="en-US" dirty="0"/>
                    </a:p>
                  </a:txBody>
                  <a:tcPr/>
                </a:tc>
                <a:extLst>
                  <a:ext uri="{0D108BD9-81ED-4DB2-BD59-A6C34878D82A}">
                    <a16:rowId xmlns:a16="http://schemas.microsoft.com/office/drawing/2014/main" val="4087980864"/>
                  </a:ext>
                </a:extLst>
              </a:tr>
            </a:tbl>
          </a:graphicData>
        </a:graphic>
      </p:graphicFrame>
    </p:spTree>
    <p:extLst>
      <p:ext uri="{BB962C8B-B14F-4D97-AF65-F5344CB8AC3E}">
        <p14:creationId xmlns:p14="http://schemas.microsoft.com/office/powerpoint/2010/main" val="30892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6325-785D-2139-8369-145FF511753A}"/>
              </a:ext>
            </a:extLst>
          </p:cNvPr>
          <p:cNvSpPr>
            <a:spLocks noGrp="1"/>
          </p:cNvSpPr>
          <p:nvPr>
            <p:ph type="title"/>
          </p:nvPr>
        </p:nvSpPr>
        <p:spPr>
          <a:xfrm>
            <a:off x="684212" y="685800"/>
            <a:ext cx="10058400" cy="1371600"/>
          </a:xfrm>
        </p:spPr>
        <p:txBody>
          <a:bodyPr>
            <a:normAutofit/>
          </a:bodyPr>
          <a:lstStyle/>
          <a:p>
            <a:r>
              <a:rPr lang="en-IN" sz="4800" dirty="0"/>
              <a:t>INTRODUCTION</a:t>
            </a:r>
            <a:endParaRPr lang="en-US" sz="4800" dirty="0"/>
          </a:p>
        </p:txBody>
      </p:sp>
      <p:sp>
        <p:nvSpPr>
          <p:cNvPr id="3" name="Content Placeholder 2">
            <a:extLst>
              <a:ext uri="{FF2B5EF4-FFF2-40B4-BE49-F238E27FC236}">
                <a16:creationId xmlns:a16="http://schemas.microsoft.com/office/drawing/2014/main" id="{B5336FFD-1C2B-C24D-3223-CB03559CD528}"/>
              </a:ext>
            </a:extLst>
          </p:cNvPr>
          <p:cNvSpPr>
            <a:spLocks noGrp="1"/>
          </p:cNvSpPr>
          <p:nvPr>
            <p:ph idx="1"/>
          </p:nvPr>
        </p:nvSpPr>
        <p:spPr>
          <a:xfrm>
            <a:off x="684211" y="2209798"/>
            <a:ext cx="10778919" cy="3784601"/>
          </a:xfrm>
        </p:spPr>
        <p:txBody>
          <a:bodyPr>
            <a:normAutofit/>
          </a:bodyPr>
          <a:lstStyle/>
          <a:p>
            <a:pPr marL="0" indent="0">
              <a:buNone/>
            </a:pPr>
            <a:r>
              <a:rPr lang="en-US" dirty="0">
                <a:solidFill>
                  <a:srgbClr val="D1D5DB"/>
                </a:solidFill>
                <a:latin typeface="Century Gothic" panose="020B0502020202020204" pitchFamily="34" charset="0"/>
              </a:rPr>
              <a:t>T</a:t>
            </a:r>
            <a:r>
              <a:rPr lang="en-US" b="0" i="0" dirty="0">
                <a:solidFill>
                  <a:srgbClr val="D1D5DB"/>
                </a:solidFill>
                <a:effectLst/>
                <a:latin typeface="Century Gothic" panose="020B0502020202020204" pitchFamily="34" charset="0"/>
              </a:rPr>
              <a:t>he Airline industry is a significant component of the global travel and transportation sector. It encompasses the buying and selling of airline tickets for passenger travel, both domestic and international. Travelers look for best deals and the Airlines try to make profit by selli</a:t>
            </a:r>
            <a:r>
              <a:rPr lang="en-US" dirty="0">
                <a:solidFill>
                  <a:srgbClr val="D1D5DB"/>
                </a:solidFill>
                <a:latin typeface="Century Gothic" panose="020B0502020202020204" pitchFamily="34" charset="0"/>
              </a:rPr>
              <a:t>ng their tickets. As the industry evolves,</a:t>
            </a:r>
            <a:r>
              <a:rPr lang="en-US" b="0" i="0" dirty="0">
                <a:solidFill>
                  <a:srgbClr val="D1D5DB"/>
                </a:solidFill>
                <a:effectLst/>
              </a:rPr>
              <a:t> building a flight ticket fare prediction model will be a valuable tool for travelers and the airline industry. These models can benefit both consumers looking for the best deals and airlines striving to optimize their pric</a:t>
            </a:r>
            <a:r>
              <a:rPr lang="en-US" b="0" i="0" dirty="0">
                <a:solidFill>
                  <a:srgbClr val="D1D5DB"/>
                </a:solidFill>
                <a:effectLst/>
                <a:latin typeface="Century Gothic" panose="020B0502020202020204" pitchFamily="34" charset="0"/>
              </a:rPr>
              <a:t>ing strategies. </a:t>
            </a:r>
            <a:endParaRPr lang="en-US" dirty="0">
              <a:latin typeface="Century Gothic" panose="020B0502020202020204" pitchFamily="34" charset="0"/>
            </a:endParaRPr>
          </a:p>
        </p:txBody>
      </p:sp>
      <p:sp>
        <p:nvSpPr>
          <p:cNvPr id="4" name="Text Placeholder 3">
            <a:extLst>
              <a:ext uri="{FF2B5EF4-FFF2-40B4-BE49-F238E27FC236}">
                <a16:creationId xmlns:a16="http://schemas.microsoft.com/office/drawing/2014/main" id="{93AB4A0A-1CFD-DD2E-9443-E41DF3C39464}"/>
              </a:ext>
            </a:extLst>
          </p:cNvPr>
          <p:cNvSpPr>
            <a:spLocks noGrp="1"/>
          </p:cNvSpPr>
          <p:nvPr>
            <p:ph type="body" sz="half" idx="2"/>
          </p:nvPr>
        </p:nvSpPr>
        <p:spPr>
          <a:xfrm flipH="1">
            <a:off x="10742611" y="2209799"/>
            <a:ext cx="1051824" cy="2091267"/>
          </a:xfrm>
        </p:spPr>
        <p:txBody>
          <a:bodyPr/>
          <a:lstStyle/>
          <a:p>
            <a:endParaRPr lang="en-US" dirty="0"/>
          </a:p>
        </p:txBody>
      </p:sp>
    </p:spTree>
    <p:extLst>
      <p:ext uri="{BB962C8B-B14F-4D97-AF65-F5344CB8AC3E}">
        <p14:creationId xmlns:p14="http://schemas.microsoft.com/office/powerpoint/2010/main" val="218166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AC0B-BCCC-B3C0-BC08-8AB487B0684D}"/>
              </a:ext>
            </a:extLst>
          </p:cNvPr>
          <p:cNvSpPr>
            <a:spLocks noGrp="1"/>
          </p:cNvSpPr>
          <p:nvPr>
            <p:ph type="ctrTitle"/>
          </p:nvPr>
        </p:nvSpPr>
        <p:spPr>
          <a:xfrm>
            <a:off x="684212" y="159026"/>
            <a:ext cx="5411788" cy="1789044"/>
          </a:xfrm>
        </p:spPr>
        <p:txBody>
          <a:bodyPr/>
          <a:lstStyle/>
          <a:p>
            <a:r>
              <a:rPr lang="en-IN" dirty="0"/>
              <a:t>Challenge</a:t>
            </a:r>
            <a:endParaRPr lang="en-US" dirty="0"/>
          </a:p>
        </p:txBody>
      </p:sp>
      <p:sp>
        <p:nvSpPr>
          <p:cNvPr id="3" name="Subtitle 2">
            <a:extLst>
              <a:ext uri="{FF2B5EF4-FFF2-40B4-BE49-F238E27FC236}">
                <a16:creationId xmlns:a16="http://schemas.microsoft.com/office/drawing/2014/main" id="{60F266F3-46BA-0B1A-4A12-01A589622EC6}"/>
              </a:ext>
            </a:extLst>
          </p:cNvPr>
          <p:cNvSpPr>
            <a:spLocks noGrp="1"/>
          </p:cNvSpPr>
          <p:nvPr>
            <p:ph type="subTitle" idx="1"/>
          </p:nvPr>
        </p:nvSpPr>
        <p:spPr>
          <a:xfrm>
            <a:off x="684212" y="2186609"/>
            <a:ext cx="10593388" cy="3604591"/>
          </a:xfrm>
        </p:spPr>
        <p:txBody>
          <a:bodyPr/>
          <a:lstStyle/>
          <a:p>
            <a:r>
              <a:rPr lang="en-IN" sz="2800" dirty="0"/>
              <a:t>How to predict the price of an Airline ticket based on certain features?</a:t>
            </a:r>
          </a:p>
          <a:p>
            <a:endParaRPr lang="en-IN" dirty="0"/>
          </a:p>
          <a:p>
            <a:r>
              <a:rPr lang="en-US" sz="2000" b="0" i="0" dirty="0">
                <a:solidFill>
                  <a:srgbClr val="D1D5DB"/>
                </a:solidFill>
                <a:effectLst/>
                <a:latin typeface="Century Gothic" panose="020B0502020202020204" pitchFamily="34" charset="0"/>
              </a:rPr>
              <a:t>Airline ticket prices are influenced by a multitude of factors, making them a complex and dynamic pricing challenge. However, with the power of data and machine learning, we can create models that provide accurate fare predictions</a:t>
            </a:r>
            <a:r>
              <a:rPr lang="en-US" sz="2000" b="0" i="0" dirty="0">
                <a:solidFill>
                  <a:srgbClr val="D1D5DB"/>
                </a:solidFill>
                <a:effectLst/>
              </a:rPr>
              <a:t>. As the industry evolves, these models can adapt to changing market dynamics, ultimately benefiting both consumers and airlines.</a:t>
            </a:r>
            <a:endParaRPr lang="en-US" sz="2000" dirty="0">
              <a:latin typeface="Century Gothic" panose="020B0502020202020204" pitchFamily="34" charset="0"/>
            </a:endParaRPr>
          </a:p>
        </p:txBody>
      </p:sp>
    </p:spTree>
    <p:extLst>
      <p:ext uri="{BB962C8B-B14F-4D97-AF65-F5344CB8AC3E}">
        <p14:creationId xmlns:p14="http://schemas.microsoft.com/office/powerpoint/2010/main" val="3256949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6C97-18AD-5345-94B6-68F4B9B9F2F2}"/>
              </a:ext>
            </a:extLst>
          </p:cNvPr>
          <p:cNvSpPr>
            <a:spLocks noGrp="1"/>
          </p:cNvSpPr>
          <p:nvPr>
            <p:ph type="ctrTitle"/>
          </p:nvPr>
        </p:nvSpPr>
        <p:spPr>
          <a:xfrm>
            <a:off x="684212" y="225287"/>
            <a:ext cx="8001000" cy="1855303"/>
          </a:xfrm>
        </p:spPr>
        <p:txBody>
          <a:bodyPr/>
          <a:lstStyle/>
          <a:p>
            <a:r>
              <a:rPr lang="en-IN" dirty="0"/>
              <a:t>Solution</a:t>
            </a:r>
            <a:endParaRPr lang="en-US" dirty="0"/>
          </a:p>
        </p:txBody>
      </p:sp>
      <p:sp>
        <p:nvSpPr>
          <p:cNvPr id="3" name="Subtitle 2">
            <a:extLst>
              <a:ext uri="{FF2B5EF4-FFF2-40B4-BE49-F238E27FC236}">
                <a16:creationId xmlns:a16="http://schemas.microsoft.com/office/drawing/2014/main" id="{3A94363B-DCA8-30E3-4864-E65005D5EA24}"/>
              </a:ext>
            </a:extLst>
          </p:cNvPr>
          <p:cNvSpPr>
            <a:spLocks noGrp="1"/>
          </p:cNvSpPr>
          <p:nvPr>
            <p:ph type="subTitle" idx="1"/>
          </p:nvPr>
        </p:nvSpPr>
        <p:spPr>
          <a:xfrm>
            <a:off x="684212" y="2398643"/>
            <a:ext cx="10566884" cy="3392558"/>
          </a:xfrm>
        </p:spPr>
        <p:txBody>
          <a:bodyPr>
            <a:normAutofit/>
          </a:bodyPr>
          <a:lstStyle/>
          <a:p>
            <a:r>
              <a:rPr lang="en-US" sz="2000" b="0" i="0" dirty="0">
                <a:solidFill>
                  <a:srgbClr val="D1D5DB"/>
                </a:solidFill>
                <a:effectLst/>
                <a:latin typeface="Century Gothic" panose="020B0502020202020204" pitchFamily="34" charset="0"/>
              </a:rPr>
              <a:t>Data science and machine learning have a wide range of applications across various domains and industries. These technologies have the potential to extract valuable insights, make predictions, and automate tasks, leading to improved decision-making and efficiency. Predicting airline ticket fares is a complex task that involves multiple variables and factors. Data Science and Machine learning techniques can be used to build an effective solution for predicting airline ticket fares. </a:t>
            </a:r>
            <a:endParaRPr lang="en-US" sz="2000" dirty="0">
              <a:latin typeface="Century Gothic" panose="020B0502020202020204" pitchFamily="34" charset="0"/>
            </a:endParaRPr>
          </a:p>
        </p:txBody>
      </p:sp>
    </p:spTree>
    <p:extLst>
      <p:ext uri="{BB962C8B-B14F-4D97-AF65-F5344CB8AC3E}">
        <p14:creationId xmlns:p14="http://schemas.microsoft.com/office/powerpoint/2010/main" val="108397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8FD-FCBA-CCFC-9F4E-8AF6DD1C0A1D}"/>
              </a:ext>
            </a:extLst>
          </p:cNvPr>
          <p:cNvSpPr>
            <a:spLocks noGrp="1"/>
          </p:cNvSpPr>
          <p:nvPr>
            <p:ph type="ctrTitle"/>
          </p:nvPr>
        </p:nvSpPr>
        <p:spPr>
          <a:xfrm>
            <a:off x="684212" y="318274"/>
            <a:ext cx="8001000" cy="960674"/>
          </a:xfrm>
        </p:spPr>
        <p:txBody>
          <a:bodyPr>
            <a:noAutofit/>
          </a:bodyPr>
          <a:lstStyle/>
          <a:p>
            <a:r>
              <a:rPr lang="en-IN" dirty="0"/>
              <a:t>USER STORY</a:t>
            </a:r>
            <a:endParaRPr lang="en-US" dirty="0"/>
          </a:p>
        </p:txBody>
      </p:sp>
      <p:sp>
        <p:nvSpPr>
          <p:cNvPr id="6" name="Subtitle 5">
            <a:extLst>
              <a:ext uri="{FF2B5EF4-FFF2-40B4-BE49-F238E27FC236}">
                <a16:creationId xmlns:a16="http://schemas.microsoft.com/office/drawing/2014/main" id="{95A5243B-6528-1FF8-7885-49B45F2C81A0}"/>
              </a:ext>
            </a:extLst>
          </p:cNvPr>
          <p:cNvSpPr>
            <a:spLocks noGrp="1"/>
          </p:cNvSpPr>
          <p:nvPr>
            <p:ph type="subTitle" idx="1"/>
          </p:nvPr>
        </p:nvSpPr>
        <p:spPr>
          <a:xfrm>
            <a:off x="684212" y="1046923"/>
            <a:ext cx="10792171" cy="5492802"/>
          </a:xfrm>
        </p:spPr>
        <p:txBody>
          <a:bodyPr/>
          <a:lstStyle/>
          <a:p>
            <a:endParaRPr lang="en-IN" dirty="0"/>
          </a:p>
          <a:p>
            <a:r>
              <a:rPr lang="en-US" dirty="0"/>
              <a:t>															SERVER END WORK</a:t>
            </a:r>
          </a:p>
        </p:txBody>
      </p:sp>
      <p:graphicFrame>
        <p:nvGraphicFramePr>
          <p:cNvPr id="7" name="Table 6">
            <a:extLst>
              <a:ext uri="{FF2B5EF4-FFF2-40B4-BE49-F238E27FC236}">
                <a16:creationId xmlns:a16="http://schemas.microsoft.com/office/drawing/2014/main" id="{A1C060BB-20A5-200E-3591-9E350EDAEDB6}"/>
              </a:ext>
            </a:extLst>
          </p:cNvPr>
          <p:cNvGraphicFramePr>
            <a:graphicFrameLocks noGrp="1"/>
          </p:cNvGraphicFramePr>
          <p:nvPr>
            <p:extLst>
              <p:ext uri="{D42A27DB-BD31-4B8C-83A1-F6EECF244321}">
                <p14:modId xmlns:p14="http://schemas.microsoft.com/office/powerpoint/2010/main" val="1958804558"/>
              </p:ext>
            </p:extLst>
          </p:nvPr>
        </p:nvGraphicFramePr>
        <p:xfrm>
          <a:off x="3889570" y="1525900"/>
          <a:ext cx="1440815" cy="1978470"/>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4166449310"/>
                    </a:ext>
                  </a:extLst>
                </a:gridCol>
              </a:tblGrid>
              <a:tr h="146240">
                <a:tc>
                  <a:txBody>
                    <a:bodyPr/>
                    <a:lstStyle/>
                    <a:p>
                      <a:pPr algn="l">
                        <a:lnSpc>
                          <a:spcPct val="107000"/>
                        </a:lnSpc>
                        <a:spcAft>
                          <a:spcPts val="800"/>
                        </a:spcAft>
                      </a:pPr>
                      <a:r>
                        <a:rPr lang="en-IN" sz="1600" kern="100" dirty="0">
                          <a:effectLst/>
                        </a:rPr>
                        <a:t>User Story</a:t>
                      </a:r>
                      <a:endParaRPr lang="en-US" sz="16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156030"/>
                  </a:ext>
                </a:extLst>
              </a:tr>
              <a:tr h="0">
                <a:tc>
                  <a:txBody>
                    <a:bodyPr/>
                    <a:lstStyle/>
                    <a:p>
                      <a:pPr algn="l">
                        <a:lnSpc>
                          <a:spcPct val="107000"/>
                        </a:lnSpc>
                        <a:spcAft>
                          <a:spcPts val="800"/>
                        </a:spcAft>
                      </a:pPr>
                      <a:r>
                        <a:rPr lang="en-IN" sz="1200" kern="100" dirty="0">
                          <a:effectLst/>
                        </a:rPr>
                        <a:t>As a User, I should be able to book a flight ticket that meets all my requirements</a:t>
                      </a:r>
                      <a:endParaRPr lang="en-US" sz="12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881418"/>
                  </a:ext>
                </a:extLst>
              </a:tr>
            </a:tbl>
          </a:graphicData>
        </a:graphic>
      </p:graphicFrame>
      <p:graphicFrame>
        <p:nvGraphicFramePr>
          <p:cNvPr id="8" name="Table 7">
            <a:extLst>
              <a:ext uri="{FF2B5EF4-FFF2-40B4-BE49-F238E27FC236}">
                <a16:creationId xmlns:a16="http://schemas.microsoft.com/office/drawing/2014/main" id="{024D9B66-3163-6A49-C490-1A254FB2F6D0}"/>
              </a:ext>
            </a:extLst>
          </p:cNvPr>
          <p:cNvGraphicFramePr>
            <a:graphicFrameLocks noGrp="1"/>
          </p:cNvGraphicFramePr>
          <p:nvPr>
            <p:extLst>
              <p:ext uri="{D42A27DB-BD31-4B8C-83A1-F6EECF244321}">
                <p14:modId xmlns:p14="http://schemas.microsoft.com/office/powerpoint/2010/main" val="426128894"/>
              </p:ext>
            </p:extLst>
          </p:nvPr>
        </p:nvGraphicFramePr>
        <p:xfrm>
          <a:off x="643688" y="2289808"/>
          <a:ext cx="2288209" cy="370840"/>
        </p:xfrm>
        <a:graphic>
          <a:graphicData uri="http://schemas.openxmlformats.org/drawingml/2006/table">
            <a:tbl>
              <a:tblPr firstRow="1" bandRow="1">
                <a:tableStyleId>{5C22544A-7EE6-4342-B048-85BDC9FD1C3A}</a:tableStyleId>
              </a:tblPr>
              <a:tblGrid>
                <a:gridCol w="2288209">
                  <a:extLst>
                    <a:ext uri="{9D8B030D-6E8A-4147-A177-3AD203B41FA5}">
                      <a16:colId xmlns:a16="http://schemas.microsoft.com/office/drawing/2014/main" val="788394042"/>
                    </a:ext>
                  </a:extLst>
                </a:gridCol>
              </a:tblGrid>
              <a:tr h="370840">
                <a:tc>
                  <a:txBody>
                    <a:bodyPr/>
                    <a:lstStyle/>
                    <a:p>
                      <a:r>
                        <a:rPr lang="en-IN" sz="1600" dirty="0"/>
                        <a:t>Business Goal</a:t>
                      </a:r>
                      <a:endParaRPr lang="en-US" sz="1600" dirty="0"/>
                    </a:p>
                  </a:txBody>
                  <a:tcPr/>
                </a:tc>
                <a:extLst>
                  <a:ext uri="{0D108BD9-81ED-4DB2-BD59-A6C34878D82A}">
                    <a16:rowId xmlns:a16="http://schemas.microsoft.com/office/drawing/2014/main" val="266730423"/>
                  </a:ext>
                </a:extLst>
              </a:tr>
            </a:tbl>
          </a:graphicData>
        </a:graphic>
      </p:graphicFrame>
      <p:graphicFrame>
        <p:nvGraphicFramePr>
          <p:cNvPr id="10" name="Table 9">
            <a:extLst>
              <a:ext uri="{FF2B5EF4-FFF2-40B4-BE49-F238E27FC236}">
                <a16:creationId xmlns:a16="http://schemas.microsoft.com/office/drawing/2014/main" id="{9294D5FF-DEEE-5F8D-1D92-70DF9C6E2550}"/>
              </a:ext>
            </a:extLst>
          </p:cNvPr>
          <p:cNvGraphicFramePr>
            <a:graphicFrameLocks noGrp="1"/>
          </p:cNvGraphicFramePr>
          <p:nvPr>
            <p:extLst>
              <p:ext uri="{D42A27DB-BD31-4B8C-83A1-F6EECF244321}">
                <p14:modId xmlns:p14="http://schemas.microsoft.com/office/powerpoint/2010/main" val="1918350527"/>
              </p:ext>
            </p:extLst>
          </p:nvPr>
        </p:nvGraphicFramePr>
        <p:xfrm>
          <a:off x="6828554" y="2219137"/>
          <a:ext cx="1791929" cy="1231851"/>
        </p:xfrm>
        <a:graphic>
          <a:graphicData uri="http://schemas.openxmlformats.org/drawingml/2006/table">
            <a:tbl>
              <a:tblPr firstRow="1" bandRow="1">
                <a:tableStyleId>{5C22544A-7EE6-4342-B048-85BDC9FD1C3A}</a:tableStyleId>
              </a:tblPr>
              <a:tblGrid>
                <a:gridCol w="1791929">
                  <a:extLst>
                    <a:ext uri="{9D8B030D-6E8A-4147-A177-3AD203B41FA5}">
                      <a16:colId xmlns:a16="http://schemas.microsoft.com/office/drawing/2014/main" val="2883040250"/>
                    </a:ext>
                  </a:extLst>
                </a:gridCol>
              </a:tblGrid>
              <a:tr h="551329">
                <a:tc>
                  <a:txBody>
                    <a:bodyPr/>
                    <a:lstStyle/>
                    <a:p>
                      <a:pPr algn="l">
                        <a:lnSpc>
                          <a:spcPct val="107000"/>
                        </a:lnSpc>
                        <a:spcAft>
                          <a:spcPts val="800"/>
                        </a:spcAft>
                      </a:pPr>
                      <a:r>
                        <a:rPr lang="en-IN" sz="1600" kern="100" dirty="0">
                          <a:effectLst/>
                          <a:latin typeface="Century Gothic" panose="020B0502020202020204" pitchFamily="34" charset="0"/>
                          <a:ea typeface="Calibri" panose="020F0502020204030204" pitchFamily="34" charset="0"/>
                          <a:cs typeface="Times New Roman" panose="02020603050405020304" pitchFamily="18" charset="0"/>
                        </a:rPr>
                        <a:t>Main Goal</a:t>
                      </a:r>
                      <a:endParaRPr lang="en-US" sz="16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657842"/>
                  </a:ext>
                </a:extLst>
              </a:tr>
              <a:tr h="680522">
                <a:tc>
                  <a:txBody>
                    <a:bodyPr/>
                    <a:lstStyle/>
                    <a:p>
                      <a:pPr algn="l">
                        <a:lnSpc>
                          <a:spcPct val="107000"/>
                        </a:lnSpc>
                        <a:spcAft>
                          <a:spcPts val="800"/>
                        </a:spcAf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To suggest a flight ticket to the customer</a:t>
                      </a:r>
                      <a:endParaRPr lang="en-US" sz="12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477059"/>
                  </a:ext>
                </a:extLst>
              </a:tr>
            </a:tbl>
          </a:graphicData>
        </a:graphic>
      </p:graphicFrame>
      <p:graphicFrame>
        <p:nvGraphicFramePr>
          <p:cNvPr id="11" name="Table 10">
            <a:extLst>
              <a:ext uri="{FF2B5EF4-FFF2-40B4-BE49-F238E27FC236}">
                <a16:creationId xmlns:a16="http://schemas.microsoft.com/office/drawing/2014/main" id="{A38686BE-5354-00CB-A65C-B3DF3830C24F}"/>
              </a:ext>
            </a:extLst>
          </p:cNvPr>
          <p:cNvGraphicFramePr>
            <a:graphicFrameLocks noGrp="1"/>
          </p:cNvGraphicFramePr>
          <p:nvPr>
            <p:extLst>
              <p:ext uri="{D42A27DB-BD31-4B8C-83A1-F6EECF244321}">
                <p14:modId xmlns:p14="http://schemas.microsoft.com/office/powerpoint/2010/main" val="3657321181"/>
              </p:ext>
            </p:extLst>
          </p:nvPr>
        </p:nvGraphicFramePr>
        <p:xfrm>
          <a:off x="9444667" y="1881071"/>
          <a:ext cx="1791929" cy="1907985"/>
        </p:xfrm>
        <a:graphic>
          <a:graphicData uri="http://schemas.openxmlformats.org/drawingml/2006/table">
            <a:tbl>
              <a:tblPr firstRow="1" firstCol="1" bandRow="1">
                <a:tableStyleId>{5C22544A-7EE6-4342-B048-85BDC9FD1C3A}</a:tableStyleId>
              </a:tblPr>
              <a:tblGrid>
                <a:gridCol w="1791929">
                  <a:extLst>
                    <a:ext uri="{9D8B030D-6E8A-4147-A177-3AD203B41FA5}">
                      <a16:colId xmlns:a16="http://schemas.microsoft.com/office/drawing/2014/main" val="1238543478"/>
                    </a:ext>
                  </a:extLst>
                </a:gridCol>
              </a:tblGrid>
              <a:tr h="495942">
                <a:tc>
                  <a:txBody>
                    <a:bodyPr/>
                    <a:lstStyle/>
                    <a:p>
                      <a:pPr algn="l">
                        <a:lnSpc>
                          <a:spcPct val="107000"/>
                        </a:lnSpc>
                        <a:spcAft>
                          <a:spcPts val="800"/>
                        </a:spcAft>
                      </a:pPr>
                      <a:r>
                        <a:rPr lang="en-IN" sz="1600" kern="100" dirty="0">
                          <a:effectLst/>
                        </a:rPr>
                        <a:t>Sub Goal</a:t>
                      </a:r>
                      <a:endParaRPr lang="en-US" sz="1600" kern="100" dirty="0">
                        <a:effectLst/>
                      </a:endParaRPr>
                    </a:p>
                    <a:p>
                      <a:pPr algn="l">
                        <a:lnSpc>
                          <a:spcPct val="107000"/>
                        </a:lnSpc>
                        <a:spcAft>
                          <a:spcPts val="80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577634"/>
                  </a:ext>
                </a:extLst>
              </a:tr>
              <a:tr h="1230377">
                <a:tc>
                  <a:txBody>
                    <a:bodyPr/>
                    <a:lstStyle/>
                    <a:p>
                      <a:pPr algn="l">
                        <a:lnSpc>
                          <a:spcPct val="107000"/>
                        </a:lnSpc>
                        <a:spcAft>
                          <a:spcPts val="800"/>
                        </a:spcAft>
                      </a:pPr>
                      <a:r>
                        <a:rPr lang="en-IN" sz="1200" b="1" kern="1200" dirty="0">
                          <a:solidFill>
                            <a:schemeClr val="lt1"/>
                          </a:solidFill>
                          <a:effectLst/>
                          <a:latin typeface="+mn-lt"/>
                          <a:ea typeface="+mn-ea"/>
                          <a:cs typeface="+mn-cs"/>
                        </a:rPr>
                        <a:t>take in the specifications of the customer and process them to find the solution that meets all or maximum of the specifications</a:t>
                      </a: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9227777"/>
                  </a:ext>
                </a:extLst>
              </a:tr>
            </a:tbl>
          </a:graphicData>
        </a:graphic>
      </p:graphicFrame>
      <p:pic>
        <p:nvPicPr>
          <p:cNvPr id="12" name="Picture 11" descr="CRISP-DM Methodology For Your First Data Science Project | by Cornellius  Yudha Wijaya | Towards Data Science">
            <a:extLst>
              <a:ext uri="{FF2B5EF4-FFF2-40B4-BE49-F238E27FC236}">
                <a16:creationId xmlns:a16="http://schemas.microsoft.com/office/drawing/2014/main" id="{E9E98809-037B-9DF6-31E5-0EBA2C0113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4744" y="4700724"/>
            <a:ext cx="1800225" cy="1889125"/>
          </a:xfrm>
          <a:prstGeom prst="rect">
            <a:avLst/>
          </a:prstGeom>
          <a:noFill/>
          <a:ln>
            <a:noFill/>
          </a:ln>
        </p:spPr>
      </p:pic>
      <p:graphicFrame>
        <p:nvGraphicFramePr>
          <p:cNvPr id="14" name="Table 13">
            <a:extLst>
              <a:ext uri="{FF2B5EF4-FFF2-40B4-BE49-F238E27FC236}">
                <a16:creationId xmlns:a16="http://schemas.microsoft.com/office/drawing/2014/main" id="{F25447CB-4C5F-375B-7CD7-0880CA9B9AEE}"/>
              </a:ext>
            </a:extLst>
          </p:cNvPr>
          <p:cNvGraphicFramePr>
            <a:graphicFrameLocks noGrp="1"/>
          </p:cNvGraphicFramePr>
          <p:nvPr>
            <p:extLst>
              <p:ext uri="{D42A27DB-BD31-4B8C-83A1-F6EECF244321}">
                <p14:modId xmlns:p14="http://schemas.microsoft.com/office/powerpoint/2010/main" val="2079896342"/>
              </p:ext>
            </p:extLst>
          </p:nvPr>
        </p:nvGraphicFramePr>
        <p:xfrm>
          <a:off x="3373007" y="5208212"/>
          <a:ext cx="1800225" cy="37084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4237045518"/>
                    </a:ext>
                  </a:extLst>
                </a:gridCol>
              </a:tblGrid>
              <a:tr h="370840">
                <a:tc>
                  <a:txBody>
                    <a:bodyPr/>
                    <a:lstStyle/>
                    <a:p>
                      <a:r>
                        <a:rPr lang="en-IN" dirty="0"/>
                        <a:t>Product</a:t>
                      </a:r>
                      <a:endParaRPr lang="en-US" dirty="0"/>
                    </a:p>
                  </a:txBody>
                  <a:tcPr/>
                </a:tc>
                <a:extLst>
                  <a:ext uri="{0D108BD9-81ED-4DB2-BD59-A6C34878D82A}">
                    <a16:rowId xmlns:a16="http://schemas.microsoft.com/office/drawing/2014/main" val="3350652852"/>
                  </a:ext>
                </a:extLst>
              </a:tr>
            </a:tbl>
          </a:graphicData>
        </a:graphic>
      </p:graphicFrame>
      <p:sp>
        <p:nvSpPr>
          <p:cNvPr id="15" name="Arrow: Right 14">
            <a:extLst>
              <a:ext uri="{FF2B5EF4-FFF2-40B4-BE49-F238E27FC236}">
                <a16:creationId xmlns:a16="http://schemas.microsoft.com/office/drawing/2014/main" id="{0FAA3079-3B68-BEDA-260D-0DBF7A4EE3BB}"/>
              </a:ext>
            </a:extLst>
          </p:cNvPr>
          <p:cNvSpPr/>
          <p:nvPr/>
        </p:nvSpPr>
        <p:spPr>
          <a:xfrm>
            <a:off x="3228972" y="237698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E518C5B-B8AC-C054-A2BB-52CBE4DFA0C4}"/>
              </a:ext>
            </a:extLst>
          </p:cNvPr>
          <p:cNvSpPr/>
          <p:nvPr/>
        </p:nvSpPr>
        <p:spPr>
          <a:xfrm>
            <a:off x="5847493" y="246969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7342D41-035B-9768-1263-CCC51B50C92E}"/>
              </a:ext>
            </a:extLst>
          </p:cNvPr>
          <p:cNvSpPr/>
          <p:nvPr/>
        </p:nvSpPr>
        <p:spPr>
          <a:xfrm>
            <a:off x="8776849" y="256240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F4F19E2-C8FF-19F4-AEDE-361E1D15FC1B}"/>
              </a:ext>
            </a:extLst>
          </p:cNvPr>
          <p:cNvSpPr/>
          <p:nvPr/>
        </p:nvSpPr>
        <p:spPr>
          <a:xfrm>
            <a:off x="10049083" y="3981582"/>
            <a:ext cx="291548" cy="5002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8B0A36D-7879-3E0D-5C11-997929F72799}"/>
              </a:ext>
            </a:extLst>
          </p:cNvPr>
          <p:cNvSpPr/>
          <p:nvPr/>
        </p:nvSpPr>
        <p:spPr>
          <a:xfrm rot="10800000">
            <a:off x="5847493" y="5141840"/>
            <a:ext cx="2772990" cy="503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8AE752C-8CB8-CE29-B2B1-BE64359AE330}"/>
              </a:ext>
            </a:extLst>
          </p:cNvPr>
          <p:cNvSpPr/>
          <p:nvPr/>
        </p:nvSpPr>
        <p:spPr>
          <a:xfrm rot="14300125" flipV="1">
            <a:off x="1638687" y="4009396"/>
            <a:ext cx="1640801" cy="496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51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D27E-9BBA-594F-1A87-5B3A1204BA9B}"/>
              </a:ext>
            </a:extLst>
          </p:cNvPr>
          <p:cNvSpPr>
            <a:spLocks noGrp="1"/>
          </p:cNvSpPr>
          <p:nvPr>
            <p:ph type="ctrTitle"/>
          </p:nvPr>
        </p:nvSpPr>
        <p:spPr>
          <a:xfrm>
            <a:off x="684211" y="238540"/>
            <a:ext cx="10222327" cy="927652"/>
          </a:xfrm>
        </p:spPr>
        <p:txBody>
          <a:bodyPr>
            <a:normAutofit/>
          </a:bodyPr>
          <a:lstStyle/>
          <a:p>
            <a:r>
              <a:rPr lang="en-IN" sz="3600" dirty="0"/>
              <a:t>GRAPHICAL VIEW OF THE Proposed MODEL</a:t>
            </a:r>
            <a:endParaRPr lang="en-US" sz="3600" dirty="0"/>
          </a:p>
        </p:txBody>
      </p:sp>
      <p:pic>
        <p:nvPicPr>
          <p:cNvPr id="7" name="Picture 6">
            <a:extLst>
              <a:ext uri="{FF2B5EF4-FFF2-40B4-BE49-F238E27FC236}">
                <a16:creationId xmlns:a16="http://schemas.microsoft.com/office/drawing/2014/main" id="{B6CCAC83-6E33-2A66-6A80-1020AADA2283}"/>
              </a:ext>
            </a:extLst>
          </p:cNvPr>
          <p:cNvPicPr>
            <a:picLocks noChangeAspect="1"/>
          </p:cNvPicPr>
          <p:nvPr/>
        </p:nvPicPr>
        <p:blipFill rotWithShape="1">
          <a:blip r:embed="rId2"/>
          <a:srcRect l="25543" t="35742" r="67174" b="45118"/>
          <a:stretch/>
        </p:blipFill>
        <p:spPr>
          <a:xfrm>
            <a:off x="1025647" y="1755087"/>
            <a:ext cx="1082963" cy="1600200"/>
          </a:xfrm>
          <a:prstGeom prst="rect">
            <a:avLst/>
          </a:prstGeom>
        </p:spPr>
      </p:pic>
      <p:pic>
        <p:nvPicPr>
          <p:cNvPr id="10" name="Picture 9">
            <a:extLst>
              <a:ext uri="{FF2B5EF4-FFF2-40B4-BE49-F238E27FC236}">
                <a16:creationId xmlns:a16="http://schemas.microsoft.com/office/drawing/2014/main" id="{16633452-790A-9896-13F4-D865937A9159}"/>
              </a:ext>
            </a:extLst>
          </p:cNvPr>
          <p:cNvPicPr>
            <a:picLocks noChangeAspect="1"/>
          </p:cNvPicPr>
          <p:nvPr/>
        </p:nvPicPr>
        <p:blipFill rotWithShape="1">
          <a:blip r:embed="rId3"/>
          <a:srcRect l="29130" t="36322" r="60761" b="54205"/>
          <a:stretch/>
        </p:blipFill>
        <p:spPr>
          <a:xfrm>
            <a:off x="2374598" y="1882148"/>
            <a:ext cx="1232452" cy="649357"/>
          </a:xfrm>
          <a:prstGeom prst="rect">
            <a:avLst/>
          </a:prstGeom>
        </p:spPr>
      </p:pic>
      <p:pic>
        <p:nvPicPr>
          <p:cNvPr id="12" name="Picture 11">
            <a:extLst>
              <a:ext uri="{FF2B5EF4-FFF2-40B4-BE49-F238E27FC236}">
                <a16:creationId xmlns:a16="http://schemas.microsoft.com/office/drawing/2014/main" id="{483FE3A0-F4A1-D19F-ACDD-3B426CAA8842}"/>
              </a:ext>
            </a:extLst>
          </p:cNvPr>
          <p:cNvPicPr>
            <a:picLocks noChangeAspect="1"/>
          </p:cNvPicPr>
          <p:nvPr/>
        </p:nvPicPr>
        <p:blipFill rotWithShape="1">
          <a:blip r:embed="rId3"/>
          <a:srcRect l="38804" t="32842" r="53044" b="54205"/>
          <a:stretch/>
        </p:blipFill>
        <p:spPr>
          <a:xfrm>
            <a:off x="3911753" y="1828800"/>
            <a:ext cx="1231267" cy="1099932"/>
          </a:xfrm>
          <a:prstGeom prst="rect">
            <a:avLst/>
          </a:prstGeom>
        </p:spPr>
      </p:pic>
      <p:pic>
        <p:nvPicPr>
          <p:cNvPr id="14" name="Picture 13">
            <a:extLst>
              <a:ext uri="{FF2B5EF4-FFF2-40B4-BE49-F238E27FC236}">
                <a16:creationId xmlns:a16="http://schemas.microsoft.com/office/drawing/2014/main" id="{6085F952-4242-E9BF-F64B-E4E22F5FB0F0}"/>
              </a:ext>
            </a:extLst>
          </p:cNvPr>
          <p:cNvPicPr>
            <a:picLocks noChangeAspect="1"/>
          </p:cNvPicPr>
          <p:nvPr/>
        </p:nvPicPr>
        <p:blipFill rotWithShape="1">
          <a:blip r:embed="rId4"/>
          <a:srcRect l="45442" t="34945" r="47276" b="53262"/>
          <a:stretch/>
        </p:blipFill>
        <p:spPr>
          <a:xfrm>
            <a:off x="5498289" y="1828800"/>
            <a:ext cx="887896" cy="808384"/>
          </a:xfrm>
          <a:prstGeom prst="rect">
            <a:avLst/>
          </a:prstGeom>
        </p:spPr>
      </p:pic>
      <p:pic>
        <p:nvPicPr>
          <p:cNvPr id="16" name="Picture 15">
            <a:extLst>
              <a:ext uri="{FF2B5EF4-FFF2-40B4-BE49-F238E27FC236}">
                <a16:creationId xmlns:a16="http://schemas.microsoft.com/office/drawing/2014/main" id="{726CD6DA-4CBD-98D2-CDBA-FE5BFCDAB84C}"/>
              </a:ext>
            </a:extLst>
          </p:cNvPr>
          <p:cNvPicPr>
            <a:picLocks noChangeAspect="1"/>
          </p:cNvPicPr>
          <p:nvPr/>
        </p:nvPicPr>
        <p:blipFill rotWithShape="1">
          <a:blip r:embed="rId5"/>
          <a:srcRect l="51631" t="31489" r="35108" b="54205"/>
          <a:stretch/>
        </p:blipFill>
        <p:spPr>
          <a:xfrm>
            <a:off x="6619594" y="1755087"/>
            <a:ext cx="1616766" cy="980662"/>
          </a:xfrm>
          <a:prstGeom prst="rect">
            <a:avLst/>
          </a:prstGeom>
        </p:spPr>
      </p:pic>
      <p:pic>
        <p:nvPicPr>
          <p:cNvPr id="18" name="Picture 17">
            <a:extLst>
              <a:ext uri="{FF2B5EF4-FFF2-40B4-BE49-F238E27FC236}">
                <a16:creationId xmlns:a16="http://schemas.microsoft.com/office/drawing/2014/main" id="{1A8E3D79-B80A-5148-AD2A-60E64BBB5EEA}"/>
              </a:ext>
            </a:extLst>
          </p:cNvPr>
          <p:cNvPicPr>
            <a:picLocks noChangeAspect="1"/>
          </p:cNvPicPr>
          <p:nvPr/>
        </p:nvPicPr>
        <p:blipFill rotWithShape="1">
          <a:blip r:embed="rId6"/>
          <a:srcRect l="61159" t="38449" r="29562" b="50000"/>
          <a:stretch/>
        </p:blipFill>
        <p:spPr>
          <a:xfrm>
            <a:off x="8623216" y="1739518"/>
            <a:ext cx="1131337" cy="791817"/>
          </a:xfrm>
          <a:prstGeom prst="rect">
            <a:avLst/>
          </a:prstGeom>
        </p:spPr>
      </p:pic>
      <p:pic>
        <p:nvPicPr>
          <p:cNvPr id="20" name="Picture 19">
            <a:extLst>
              <a:ext uri="{FF2B5EF4-FFF2-40B4-BE49-F238E27FC236}">
                <a16:creationId xmlns:a16="http://schemas.microsoft.com/office/drawing/2014/main" id="{63BF0A43-B527-54C3-4F95-EEE01195A40A}"/>
              </a:ext>
            </a:extLst>
          </p:cNvPr>
          <p:cNvPicPr>
            <a:picLocks noChangeAspect="1"/>
          </p:cNvPicPr>
          <p:nvPr/>
        </p:nvPicPr>
        <p:blipFill rotWithShape="1">
          <a:blip r:embed="rId7"/>
          <a:srcRect l="61087" t="54205" r="27608" b="34244"/>
          <a:stretch/>
        </p:blipFill>
        <p:spPr>
          <a:xfrm>
            <a:off x="9987962" y="1739518"/>
            <a:ext cx="1378226" cy="791818"/>
          </a:xfrm>
          <a:prstGeom prst="rect">
            <a:avLst/>
          </a:prstGeom>
        </p:spPr>
      </p:pic>
      <p:pic>
        <p:nvPicPr>
          <p:cNvPr id="22" name="Picture 21">
            <a:extLst>
              <a:ext uri="{FF2B5EF4-FFF2-40B4-BE49-F238E27FC236}">
                <a16:creationId xmlns:a16="http://schemas.microsoft.com/office/drawing/2014/main" id="{AA5EDD0A-3553-177D-77CC-B6766E99F3CA}"/>
              </a:ext>
            </a:extLst>
          </p:cNvPr>
          <p:cNvPicPr>
            <a:picLocks noChangeAspect="1"/>
          </p:cNvPicPr>
          <p:nvPr/>
        </p:nvPicPr>
        <p:blipFill rotWithShape="1">
          <a:blip r:embed="rId8"/>
          <a:srcRect l="39565" t="55660" r="45366" b="36800"/>
          <a:stretch/>
        </p:blipFill>
        <p:spPr>
          <a:xfrm>
            <a:off x="7317782" y="5467643"/>
            <a:ext cx="1837155" cy="516834"/>
          </a:xfrm>
          <a:prstGeom prst="rect">
            <a:avLst/>
          </a:prstGeom>
        </p:spPr>
      </p:pic>
      <p:pic>
        <p:nvPicPr>
          <p:cNvPr id="24" name="Picture 23">
            <a:extLst>
              <a:ext uri="{FF2B5EF4-FFF2-40B4-BE49-F238E27FC236}">
                <a16:creationId xmlns:a16="http://schemas.microsoft.com/office/drawing/2014/main" id="{5E53CFBA-EAC3-8FE7-CBDE-618754F93D19}"/>
              </a:ext>
            </a:extLst>
          </p:cNvPr>
          <p:cNvPicPr>
            <a:picLocks noChangeAspect="1"/>
          </p:cNvPicPr>
          <p:nvPr/>
        </p:nvPicPr>
        <p:blipFill rotWithShape="1">
          <a:blip r:embed="rId9"/>
          <a:srcRect l="26018" t="46568" r="43153" b="11672"/>
          <a:stretch/>
        </p:blipFill>
        <p:spPr>
          <a:xfrm>
            <a:off x="5174128" y="4426031"/>
            <a:ext cx="1578540" cy="1202147"/>
          </a:xfrm>
          <a:prstGeom prst="rect">
            <a:avLst/>
          </a:prstGeom>
        </p:spPr>
      </p:pic>
      <p:pic>
        <p:nvPicPr>
          <p:cNvPr id="26" name="Picture 25">
            <a:extLst>
              <a:ext uri="{FF2B5EF4-FFF2-40B4-BE49-F238E27FC236}">
                <a16:creationId xmlns:a16="http://schemas.microsoft.com/office/drawing/2014/main" id="{AA64B026-51F8-4C92-8310-5D78415791E7}"/>
              </a:ext>
            </a:extLst>
          </p:cNvPr>
          <p:cNvPicPr>
            <a:picLocks noChangeAspect="1"/>
          </p:cNvPicPr>
          <p:nvPr/>
        </p:nvPicPr>
        <p:blipFill rotWithShape="1">
          <a:blip r:embed="rId10"/>
          <a:srcRect l="29170" t="51239" r="45592" b="36568"/>
          <a:stretch/>
        </p:blipFill>
        <p:spPr>
          <a:xfrm>
            <a:off x="4247319" y="5726060"/>
            <a:ext cx="2811913" cy="763883"/>
          </a:xfrm>
          <a:prstGeom prst="rect">
            <a:avLst/>
          </a:prstGeom>
        </p:spPr>
      </p:pic>
      <p:sp>
        <p:nvSpPr>
          <p:cNvPr id="27" name="Arrow: Up 26">
            <a:extLst>
              <a:ext uri="{FF2B5EF4-FFF2-40B4-BE49-F238E27FC236}">
                <a16:creationId xmlns:a16="http://schemas.microsoft.com/office/drawing/2014/main" id="{8E696D6A-63D6-1E23-6C45-44D3AE4B3B62}"/>
              </a:ext>
            </a:extLst>
          </p:cNvPr>
          <p:cNvSpPr/>
          <p:nvPr/>
        </p:nvSpPr>
        <p:spPr>
          <a:xfrm rot="16200000">
            <a:off x="8242328" y="4602989"/>
            <a:ext cx="189142" cy="11313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What is Machine Learning Course| Its Importance and Types-FORE">
            <a:extLst>
              <a:ext uri="{FF2B5EF4-FFF2-40B4-BE49-F238E27FC236}">
                <a16:creationId xmlns:a16="http://schemas.microsoft.com/office/drawing/2014/main" id="{450C0241-E98B-93CD-A662-563536C276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4514" y="4206201"/>
            <a:ext cx="2483430" cy="15198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B227E264-80F9-DC48-89AA-8BED522FE9BB}"/>
              </a:ext>
            </a:extLst>
          </p:cNvPr>
          <p:cNvPicPr>
            <a:picLocks noChangeAspect="1"/>
          </p:cNvPicPr>
          <p:nvPr/>
        </p:nvPicPr>
        <p:blipFill rotWithShape="1">
          <a:blip r:embed="rId12"/>
          <a:srcRect l="25249" t="80531" r="59682" b="13674"/>
          <a:stretch/>
        </p:blipFill>
        <p:spPr>
          <a:xfrm>
            <a:off x="9754553" y="3711092"/>
            <a:ext cx="1837156" cy="397227"/>
          </a:xfrm>
          <a:prstGeom prst="rect">
            <a:avLst/>
          </a:prstGeom>
        </p:spPr>
      </p:pic>
      <p:sp>
        <p:nvSpPr>
          <p:cNvPr id="30" name="Arrow: Down 29">
            <a:extLst>
              <a:ext uri="{FF2B5EF4-FFF2-40B4-BE49-F238E27FC236}">
                <a16:creationId xmlns:a16="http://schemas.microsoft.com/office/drawing/2014/main" id="{B881E37C-1AC7-28F0-1EBD-0FB8F57C6ABB}"/>
              </a:ext>
            </a:extLst>
          </p:cNvPr>
          <p:cNvSpPr/>
          <p:nvPr/>
        </p:nvSpPr>
        <p:spPr>
          <a:xfrm>
            <a:off x="10646722" y="2760832"/>
            <a:ext cx="259816" cy="772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4253FA7C-14F7-8849-9289-3B3928FE05BA}"/>
              </a:ext>
            </a:extLst>
          </p:cNvPr>
          <p:cNvSpPr/>
          <p:nvPr/>
        </p:nvSpPr>
        <p:spPr>
          <a:xfrm>
            <a:off x="3286538" y="5074086"/>
            <a:ext cx="1181455" cy="2547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C6317A69-3507-5F8F-0AF0-76C84490DFB0}"/>
              </a:ext>
            </a:extLst>
          </p:cNvPr>
          <p:cNvPicPr>
            <a:picLocks noChangeAspect="1"/>
          </p:cNvPicPr>
          <p:nvPr/>
        </p:nvPicPr>
        <p:blipFill rotWithShape="1">
          <a:blip r:embed="rId13"/>
          <a:srcRect l="24910" t="76979" r="66427" b="16489"/>
          <a:stretch/>
        </p:blipFill>
        <p:spPr>
          <a:xfrm>
            <a:off x="3111344" y="4316773"/>
            <a:ext cx="1531842" cy="649357"/>
          </a:xfrm>
          <a:prstGeom prst="rect">
            <a:avLst/>
          </a:prstGeom>
        </p:spPr>
      </p:pic>
      <p:sp>
        <p:nvSpPr>
          <p:cNvPr id="38" name="AutoShape 12" descr="Top AWS Services List 2023 | AllCode">
            <a:extLst>
              <a:ext uri="{FF2B5EF4-FFF2-40B4-BE49-F238E27FC236}">
                <a16:creationId xmlns:a16="http://schemas.microsoft.com/office/drawing/2014/main" id="{C2FBFE86-783A-673F-964B-59A87CF8E75A}"/>
              </a:ext>
            </a:extLst>
          </p:cNvPr>
          <p:cNvSpPr>
            <a:spLocks noGrp="1" noChangeAspect="1" noChangeArrowheads="1"/>
          </p:cNvSpPr>
          <p:nvPr>
            <p:ph type="subTitle" idx="1"/>
          </p:nvPr>
        </p:nvSpPr>
        <p:spPr bwMode="auto">
          <a:xfrm>
            <a:off x="0" y="1263650"/>
            <a:ext cx="12191999" cy="54689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0" name="Picture 39">
            <a:extLst>
              <a:ext uri="{FF2B5EF4-FFF2-40B4-BE49-F238E27FC236}">
                <a16:creationId xmlns:a16="http://schemas.microsoft.com/office/drawing/2014/main" id="{916D72FB-E734-CFE5-FF59-3B9E082E6004}"/>
              </a:ext>
            </a:extLst>
          </p:cNvPr>
          <p:cNvPicPr>
            <a:picLocks noChangeAspect="1"/>
          </p:cNvPicPr>
          <p:nvPr/>
        </p:nvPicPr>
        <p:blipFill rotWithShape="1">
          <a:blip r:embed="rId14"/>
          <a:srcRect l="27718" t="34969" r="29273" b="21697"/>
          <a:stretch/>
        </p:blipFill>
        <p:spPr>
          <a:xfrm>
            <a:off x="188623" y="4315605"/>
            <a:ext cx="2571482" cy="1456665"/>
          </a:xfrm>
          <a:prstGeom prst="rect">
            <a:avLst/>
          </a:prstGeom>
        </p:spPr>
      </p:pic>
    </p:spTree>
    <p:extLst>
      <p:ext uri="{BB962C8B-B14F-4D97-AF65-F5344CB8AC3E}">
        <p14:creationId xmlns:p14="http://schemas.microsoft.com/office/powerpoint/2010/main" val="881979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F3A7-C95A-CA11-1BA5-C73DC5DC375A}"/>
              </a:ext>
            </a:extLst>
          </p:cNvPr>
          <p:cNvSpPr>
            <a:spLocks noGrp="1"/>
          </p:cNvSpPr>
          <p:nvPr>
            <p:ph type="ctrTitle"/>
          </p:nvPr>
        </p:nvSpPr>
        <p:spPr>
          <a:xfrm>
            <a:off x="684212" y="291548"/>
            <a:ext cx="8001000" cy="1364974"/>
          </a:xfrm>
        </p:spPr>
        <p:txBody>
          <a:bodyPr>
            <a:normAutofit fontScale="90000"/>
          </a:bodyPr>
          <a:lstStyle/>
          <a:p>
            <a:r>
              <a:rPr lang="en-IN" dirty="0"/>
              <a:t>Dataset from Kaggle</a:t>
            </a:r>
            <a:br>
              <a:rPr lang="en-IN" dirty="0"/>
            </a:br>
            <a:endParaRPr lang="en-US" dirty="0"/>
          </a:p>
        </p:txBody>
      </p:sp>
      <p:sp>
        <p:nvSpPr>
          <p:cNvPr id="3" name="Subtitle 2">
            <a:extLst>
              <a:ext uri="{FF2B5EF4-FFF2-40B4-BE49-F238E27FC236}">
                <a16:creationId xmlns:a16="http://schemas.microsoft.com/office/drawing/2014/main" id="{4FA32E93-0EDA-2116-68EE-2E1F41679156}"/>
              </a:ext>
            </a:extLst>
          </p:cNvPr>
          <p:cNvSpPr>
            <a:spLocks noGrp="1"/>
          </p:cNvSpPr>
          <p:nvPr>
            <p:ph type="subTitle" idx="1"/>
          </p:nvPr>
        </p:nvSpPr>
        <p:spPr>
          <a:xfrm>
            <a:off x="684212" y="1033670"/>
            <a:ext cx="10778918" cy="5638800"/>
          </a:xfrm>
        </p:spPr>
        <p:txBody>
          <a:bodyPr/>
          <a:lstStyle/>
          <a:p>
            <a:r>
              <a:rPr lang="en-US" sz="1600" dirty="0">
                <a:hlinkClick r:id="rId2"/>
              </a:rPr>
              <a:t>https://www.kaggle.com/datasets/nikhilmittal/flight-fare-prediction-mh</a:t>
            </a:r>
            <a:endParaRPr lang="en-US" sz="1600" dirty="0"/>
          </a:p>
          <a:p>
            <a:r>
              <a:rPr lang="en-US" sz="1600" dirty="0"/>
              <a:t>Volume: 10683 samples of data</a:t>
            </a:r>
          </a:p>
          <a:p>
            <a:r>
              <a:rPr lang="en-US" sz="1600" dirty="0"/>
              <a:t>Variety: Structured Data</a:t>
            </a:r>
          </a:p>
          <a:p>
            <a:r>
              <a:rPr lang="en-US" sz="1600" dirty="0"/>
              <a:t>Velocity: Data generated during the pre covid period</a:t>
            </a:r>
          </a:p>
          <a:p>
            <a:r>
              <a:rPr lang="en-US" sz="1600" dirty="0"/>
              <a:t>Veracity: Kaggle is said to be the trusted go to point of information</a:t>
            </a:r>
          </a:p>
          <a:p>
            <a:r>
              <a:rPr lang="en-US" sz="1600" dirty="0"/>
              <a:t>Value: Data can be used to estimate domestic flight fares in India</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5A35DC96-ACF7-4E23-4D9F-E6F7CB5F4A73}"/>
              </a:ext>
            </a:extLst>
          </p:cNvPr>
          <p:cNvPicPr>
            <a:picLocks noChangeAspect="1"/>
          </p:cNvPicPr>
          <p:nvPr/>
        </p:nvPicPr>
        <p:blipFill rotWithShape="1">
          <a:blip r:embed="rId3"/>
          <a:srcRect l="22935" t="45022" r="18370" b="18398"/>
          <a:stretch/>
        </p:blipFill>
        <p:spPr>
          <a:xfrm>
            <a:off x="779289" y="3428999"/>
            <a:ext cx="10627597" cy="3243469"/>
          </a:xfrm>
          <a:prstGeom prst="rect">
            <a:avLst/>
          </a:prstGeom>
        </p:spPr>
      </p:pic>
    </p:spTree>
    <p:extLst>
      <p:ext uri="{BB962C8B-B14F-4D97-AF65-F5344CB8AC3E}">
        <p14:creationId xmlns:p14="http://schemas.microsoft.com/office/powerpoint/2010/main" val="152778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AB49-321F-0C19-D775-79274EC62AC5}"/>
              </a:ext>
            </a:extLst>
          </p:cNvPr>
          <p:cNvSpPr>
            <a:spLocks noGrp="1"/>
          </p:cNvSpPr>
          <p:nvPr>
            <p:ph type="ctrTitle"/>
          </p:nvPr>
        </p:nvSpPr>
        <p:spPr>
          <a:xfrm>
            <a:off x="684211" y="371060"/>
            <a:ext cx="10686153" cy="1139687"/>
          </a:xfrm>
        </p:spPr>
        <p:txBody>
          <a:bodyPr>
            <a:normAutofit/>
          </a:bodyPr>
          <a:lstStyle/>
          <a:p>
            <a:r>
              <a:rPr lang="en-IN" dirty="0"/>
              <a:t>Tools to be used</a:t>
            </a:r>
            <a:endParaRPr lang="en-US" dirty="0"/>
          </a:p>
        </p:txBody>
      </p:sp>
      <p:sp>
        <p:nvSpPr>
          <p:cNvPr id="3" name="Subtitle 2">
            <a:extLst>
              <a:ext uri="{FF2B5EF4-FFF2-40B4-BE49-F238E27FC236}">
                <a16:creationId xmlns:a16="http://schemas.microsoft.com/office/drawing/2014/main" id="{E936F71C-677A-5408-4DA1-987BA117FDBA}"/>
              </a:ext>
            </a:extLst>
          </p:cNvPr>
          <p:cNvSpPr>
            <a:spLocks noGrp="1"/>
          </p:cNvSpPr>
          <p:nvPr>
            <p:ph type="subTitle" idx="1"/>
          </p:nvPr>
        </p:nvSpPr>
        <p:spPr>
          <a:xfrm>
            <a:off x="684212" y="1815548"/>
            <a:ext cx="10686152" cy="3975652"/>
          </a:xfrm>
        </p:spPr>
        <p:txBody>
          <a:bodyPr>
            <a:normAutofit lnSpcReduction="10000"/>
          </a:bodyPr>
          <a:lstStyle/>
          <a:p>
            <a:pPr marL="342900" indent="-342900">
              <a:buFont typeface="Wingdings" panose="05000000000000000000" pitchFamily="2" charset="2"/>
              <a:buChar char="Ø"/>
            </a:pPr>
            <a:r>
              <a:rPr lang="en-IN" dirty="0"/>
              <a:t>Data is collected from Kaggle and stored in </a:t>
            </a:r>
            <a:r>
              <a:rPr lang="en-IN" dirty="0" err="1"/>
              <a:t>Github</a:t>
            </a:r>
            <a:r>
              <a:rPr lang="en-IN" dirty="0"/>
              <a:t> account for usage and access to the team (Data Storage).</a:t>
            </a:r>
          </a:p>
          <a:p>
            <a:pPr marL="342900" indent="-342900">
              <a:buFont typeface="Wingdings" panose="05000000000000000000" pitchFamily="2" charset="2"/>
              <a:buChar char="Ø"/>
            </a:pPr>
            <a:r>
              <a:rPr lang="en-IN" dirty="0"/>
              <a:t>Data is then ingested into </a:t>
            </a:r>
            <a:r>
              <a:rPr lang="en-IN" dirty="0" err="1"/>
              <a:t>Jupyter</a:t>
            </a:r>
            <a:r>
              <a:rPr lang="en-IN" dirty="0"/>
              <a:t> python notebook (Data Ingestion).</a:t>
            </a:r>
          </a:p>
          <a:p>
            <a:pPr marL="342900" indent="-342900">
              <a:buFont typeface="Wingdings" panose="05000000000000000000" pitchFamily="2" charset="2"/>
              <a:buChar char="Ø"/>
            </a:pPr>
            <a:r>
              <a:rPr lang="en-IN" dirty="0"/>
              <a:t>Python libraries such as </a:t>
            </a:r>
            <a:r>
              <a:rPr lang="en-IN" dirty="0" err="1"/>
              <a:t>numpy</a:t>
            </a:r>
            <a:r>
              <a:rPr lang="en-IN" dirty="0"/>
              <a:t>, matplotlib, </a:t>
            </a:r>
            <a:r>
              <a:rPr lang="en-IN" dirty="0" err="1"/>
              <a:t>sklearn</a:t>
            </a:r>
            <a:r>
              <a:rPr lang="en-IN" dirty="0"/>
              <a:t>, pandas, seaborn etc are imported for pre-processing and feature extraction on the data (Data Processing).</a:t>
            </a:r>
          </a:p>
          <a:p>
            <a:pPr marL="342900" indent="-342900">
              <a:buFont typeface="Wingdings" panose="05000000000000000000" pitchFamily="2" charset="2"/>
              <a:buChar char="Ø"/>
            </a:pPr>
            <a:r>
              <a:rPr lang="en-IN" dirty="0"/>
              <a:t>Machine Learning models are built using the dataset and are evaluated.</a:t>
            </a:r>
          </a:p>
          <a:p>
            <a:pPr marL="342900" indent="-342900">
              <a:buFont typeface="Wingdings" panose="05000000000000000000" pitchFamily="2" charset="2"/>
              <a:buChar char="Ø"/>
            </a:pPr>
            <a:r>
              <a:rPr lang="en-IN" dirty="0"/>
              <a:t>Model and the dataset are stored in </a:t>
            </a:r>
            <a:r>
              <a:rPr lang="en-IN" dirty="0" err="1"/>
              <a:t>Github</a:t>
            </a:r>
            <a:r>
              <a:rPr lang="en-IN" dirty="0"/>
              <a:t> and AWS for accessibility to data scientists, analysts and end users (Data Consumption).</a:t>
            </a:r>
          </a:p>
          <a:p>
            <a:pPr marL="342900" indent="-342900">
              <a:buFont typeface="Wingdings" panose="05000000000000000000" pitchFamily="2" charset="2"/>
              <a:buChar char="Ø"/>
            </a:pPr>
            <a:r>
              <a:rPr lang="en-IN" dirty="0"/>
              <a:t>AWS is used to host the end user web application.</a:t>
            </a:r>
            <a:endParaRPr lang="en-US" dirty="0"/>
          </a:p>
        </p:txBody>
      </p:sp>
    </p:spTree>
    <p:extLst>
      <p:ext uri="{BB962C8B-B14F-4D97-AF65-F5344CB8AC3E}">
        <p14:creationId xmlns:p14="http://schemas.microsoft.com/office/powerpoint/2010/main" val="243025171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2062</TotalTime>
  <Words>690</Words>
  <Application>Microsoft Office PowerPoint</Application>
  <PresentationFormat>Widescreen</PresentationFormat>
  <Paragraphs>66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Wingdings</vt:lpstr>
      <vt:lpstr>Wingdings 3</vt:lpstr>
      <vt:lpstr>Slice</vt:lpstr>
      <vt:lpstr>AIRLINE TICKET FARE PREDICTION</vt:lpstr>
      <vt:lpstr>TEAM 8</vt:lpstr>
      <vt:lpstr>INTRODUCTION</vt:lpstr>
      <vt:lpstr>Challenge</vt:lpstr>
      <vt:lpstr>Solution</vt:lpstr>
      <vt:lpstr>USER STORY</vt:lpstr>
      <vt:lpstr>GRAPHICAL VIEW OF THE Proposed MODEL</vt:lpstr>
      <vt:lpstr>Dataset from Kaggle </vt:lpstr>
      <vt:lpstr>Tools to be used</vt:lpstr>
      <vt:lpstr>MODELS TO BE USED</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FARE PREDICTION</dc:title>
  <dc:creator>Savarapu Lakshmi Sai Kishore - [CB.EN.U4ECE17348]</dc:creator>
  <cp:lastModifiedBy>Savarapu Lakshmi Sai Kishore - [CB.EN.U4ECE17348]</cp:lastModifiedBy>
  <cp:revision>7</cp:revision>
  <dcterms:created xsi:type="dcterms:W3CDTF">2023-10-12T18:43:32Z</dcterms:created>
  <dcterms:modified xsi:type="dcterms:W3CDTF">2023-10-14T05:05:58Z</dcterms:modified>
</cp:coreProperties>
</file>